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handoutMasterIdLst>
    <p:handoutMasterId r:id="rId36"/>
  </p:handoutMasterIdLst>
  <p:sldIdLst>
    <p:sldId id="436" r:id="rId3"/>
    <p:sldId id="416" r:id="rId5"/>
    <p:sldId id="442" r:id="rId6"/>
    <p:sldId id="437" r:id="rId7"/>
    <p:sldId id="526" r:id="rId8"/>
    <p:sldId id="521" r:id="rId9"/>
    <p:sldId id="528" r:id="rId10"/>
    <p:sldId id="530" r:id="rId11"/>
    <p:sldId id="529" r:id="rId12"/>
    <p:sldId id="550" r:id="rId13"/>
    <p:sldId id="452" r:id="rId14"/>
    <p:sldId id="454" r:id="rId15"/>
    <p:sldId id="523" r:id="rId16"/>
    <p:sldId id="551" r:id="rId17"/>
    <p:sldId id="552" r:id="rId18"/>
    <p:sldId id="522" r:id="rId19"/>
    <p:sldId id="456" r:id="rId20"/>
    <p:sldId id="554" r:id="rId21"/>
    <p:sldId id="555" r:id="rId22"/>
    <p:sldId id="556" r:id="rId23"/>
    <p:sldId id="573" r:id="rId24"/>
    <p:sldId id="524" r:id="rId25"/>
    <p:sldId id="525" r:id="rId26"/>
    <p:sldId id="574" r:id="rId27"/>
    <p:sldId id="575" r:id="rId28"/>
    <p:sldId id="467" r:id="rId29"/>
    <p:sldId id="468" r:id="rId30"/>
    <p:sldId id="576" r:id="rId31"/>
    <p:sldId id="577" r:id="rId32"/>
    <p:sldId id="470" r:id="rId33"/>
    <p:sldId id="473" r:id="rId34"/>
    <p:sldId id="443"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384"/>
    <a:srgbClr val="E1EEFF"/>
    <a:srgbClr val="DAE3F3"/>
    <a:srgbClr val="5274FB"/>
    <a:srgbClr val="0841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35"/>
    <p:restoredTop sz="69077" autoAdjust="0"/>
  </p:normalViewPr>
  <p:slideViewPr>
    <p:cSldViewPr snapToGrid="0" snapToObjects="1">
      <p:cViewPr>
        <p:scale>
          <a:sx n="76" d="100"/>
          <a:sy n="76" d="100"/>
        </p:scale>
        <p:origin x="184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B23D99-9C15-4746-AB06-82C65B01A12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8AAA27-08D1-9B4C-AACA-24C35995966F}"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第1级BLAS(标量-向量和向量-向量操作)和第2级BLAS(矩阵-向量操作)不会从芯片缓存中受益;数据很少被重用，特别是当整个数据集不适合放入片上缓存时。因此，频繁的芯片外内存访问需要执行很少的计算，导致每字节的操作很少，性能最终受到内存带宽的限制(内存限制)</a:t>
            </a:r>
            <a:endParaRPr lang="zh-CN" altLang="en-US" dirty="0"/>
          </a:p>
          <a:p>
            <a:r>
              <a:rPr lang="en-US" altLang="zh-CN" dirty="0"/>
              <a:t>2</a:t>
            </a:r>
            <a:r>
              <a:rPr lang="zh-CN" altLang="en-US" dirty="0"/>
              <a:t>、3级BLAS(矩阵-矩阵操作)可以重用片上缓存中的相当一部分数据(即每字节的许多操作)。也就是说，性能是由计算能力(计算限制)决定的。</a:t>
            </a:r>
            <a:endParaRPr lang="zh-CN" altLang="en-US" dirty="0"/>
          </a:p>
          <a:p>
            <a:endParaRPr lang="zh-CN" altLang="en-US" dirty="0"/>
          </a:p>
          <a:p>
            <a:r>
              <a:rPr lang="zh-CN" altLang="en-US" dirty="0"/>
              <a:t>早期的DNN应用表现出计算受限的特性，因为它们主要在矩阵[38]、[50](如卷积层)上执行计算操作。</a:t>
            </a:r>
            <a:endParaRPr lang="zh-CN" altLang="en-US" dirty="0"/>
          </a:p>
          <a:p>
            <a:r>
              <a:rPr lang="zh-CN" altLang="en-US" dirty="0"/>
              <a:t>然而，在最近流行的DNN应用中，内存绑定层的数量逐渐增加。例如，RNN的关键函数是矩阵向量乘法，其中主内存带宽决定了性能。此外，当代cnn的批处理归一化和跳过连接层由于</a:t>
            </a:r>
            <a:r>
              <a:rPr lang="en-US" altLang="zh-CN" dirty="0"/>
              <a:t> </a:t>
            </a:r>
            <a:r>
              <a:rPr lang="zh-CN" altLang="en-US" dirty="0"/>
              <a:t>数据重用性较低，存在内存限制。嵌入查找层(RM中的一个关键组件)也是内存限制的，因为对于稀疏长度和(SLS)操作[40]，需要对大型嵌入表进行大量内存访问</a:t>
            </a:r>
            <a:endParaRPr lang="en-US" altLang="zh-CN"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2013年是HBM，2016年是HBM2</a:t>
            </a:r>
            <a:endParaRPr lang="zh-CN" altLang="en-US" dirty="0"/>
          </a:p>
          <a:p>
            <a:endParaRPr lang="zh-CN" altLang="en-US" dirty="0"/>
          </a:p>
          <a:p>
            <a:r>
              <a:rPr lang="zh-CN" altLang="en-US" dirty="0"/>
              <a:t>DDR</a:t>
            </a:r>
            <a:r>
              <a:rPr lang="en-US" altLang="zh-CN" dirty="0"/>
              <a:t> - </a:t>
            </a:r>
            <a:r>
              <a:rPr lang="zh-CN" altLang="en-US" dirty="0"/>
              <a:t>DDR SDRAM，英文全称Double Data Rate Synchronous Dynamic Random Access Memory，中文意思为双倍速率同步动态随机存储器，是在SDRAM基础上发展而来的存储器，普通的DDR内存条主要用在PC上，当前PC市场上最主流的内存为DDR4内存，最新DDR5内存尚未投入大规模商用。</a:t>
            </a:r>
            <a:endParaRPr lang="zh-CN" altLang="en-US" dirty="0"/>
          </a:p>
          <a:p>
            <a:r>
              <a:rPr lang="zh-CN" altLang="en-US" dirty="0"/>
              <a:t>LPDDR</a:t>
            </a:r>
            <a:r>
              <a:rPr lang="en-US" altLang="zh-CN" dirty="0"/>
              <a:t> - </a:t>
            </a:r>
            <a:r>
              <a:rPr lang="zh-CN" altLang="en-US" dirty="0"/>
              <a:t>是在DDR的基础上多了LP（Low Power）前缀，又称为mDDR（Mobile DDR SDRAM），拥有比同代DDR内存更低的功耗和个小的体积，该类型芯片主要应用于移动式电子产品等低功耗设备上，主流的LPDDR4X是LPDDR4的省电优化产品，如无意外，最新一代的LPDDR5内存将搭载在本年度绝大部分的旗舰手机上。</a:t>
            </a:r>
            <a:endParaRPr lang="zh-CN" altLang="en-US" dirty="0"/>
          </a:p>
          <a:p>
            <a:r>
              <a:rPr lang="zh-CN" altLang="en-US" dirty="0"/>
              <a:t>GDDR</a:t>
            </a:r>
            <a:r>
              <a:rPr lang="en-US" altLang="zh-CN" dirty="0"/>
              <a:t> - </a:t>
            </a:r>
            <a:r>
              <a:rPr lang="zh-CN" altLang="en-US" dirty="0"/>
              <a:t>是在DDR的基础上多了G（Graphics）前缀，主要用于高速图像处理的场合，比如计算器的显卡中，可以简单理解为专门为显卡而做的DDR内存，这种内存与普通DDR相比，拥有更高的时钟频率和更小的发热量，最新一代GDDR6显存已经搭载在英伟达（NVIDIA）最新一代RTX20系显卡和AMD最新一代5000系显卡上，标准规范主要由GPU（起始位ATI和NVIDIA）厂商联合制定。</a:t>
            </a:r>
            <a:endParaRPr lang="zh-CN" altLang="en-US" dirty="0"/>
          </a:p>
          <a:p>
            <a:endParaRPr lang="zh-CN" altLang="en-US" dirty="0"/>
          </a:p>
          <a:p>
            <a:r>
              <a:rPr lang="zh-CN" altLang="en-US" dirty="0"/>
              <a:t>【</a:t>
            </a:r>
            <a:r>
              <a:rPr lang="en-US" altLang="zh-CN" dirty="0"/>
              <a:t>HBM</a:t>
            </a:r>
            <a:r>
              <a:rPr lang="zh-CN" altLang="en-US" dirty="0"/>
              <a:t>】</a:t>
            </a:r>
            <a:r>
              <a:rPr lang="zh-CN" altLang="en-US" dirty="0">
                <a:latin typeface="Times New Roman" panose="02020603050405020304" pitchFamily="18" charset="0"/>
                <a:ea typeface="宋体" panose="02010600030101010101" pitchFamily="2" charset="-122"/>
                <a:cs typeface="Times New Roman" panose="02020603050405020304" pitchFamily="18" charset="0"/>
                <a:sym typeface="+mn-ea"/>
              </a:rPr>
              <a:t>通过立体堆栈的方式获得更大的位宽，从而大幅度提升显存带宽</a:t>
            </a:r>
            <a:endParaRPr lang="zh-CN" altLang="en-US" dirty="0"/>
          </a:p>
          <a:p>
            <a:r>
              <a:rPr lang="zh-CN" altLang="en-US" dirty="0"/>
              <a:t>HBM和</a:t>
            </a:r>
            <a:r>
              <a:rPr lang="en-US" altLang="zh-CN" dirty="0"/>
              <a:t>HMC</a:t>
            </a:r>
            <a:r>
              <a:rPr lang="zh-CN" altLang="en-US" dirty="0"/>
              <a:t>所用的Memory还是普通的DRAM芯片，只是用新的芯片封装工艺和计算芯片集成。</a:t>
            </a:r>
            <a:endParaRPr lang="zh-CN" altLang="en-US" dirty="0"/>
          </a:p>
          <a:p>
            <a:r>
              <a:rPr lang="zh-CN" altLang="en-US" dirty="0"/>
              <a:t>HBM 是 GDDR 存储器的替代品，可用于 GPU 和加速器。GDDR 存储器旨在以较窄的通道提供更高的数据速率，进而实现必要的吞吐量，而 HBM 存储器通过 8 条独立通道解决这一问题，其中每条通道都使用更宽的数据路径（每通道 128 位），并以 2Gbps 左右的较低速度运行。因此，HBM 存储器能够以更低的功耗提供高吞吐量，而规格上比 GDDR 存储器更小。HBM2 是目前该类别中最常用的标准，支持高达 2.4Gbps 的数据速率。</a:t>
            </a: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随着处理器计算能力的显著提高，对芯片外内存带宽的需求也在不断增加。为了满足这一需求，HBM被引入。HBM 3d -堆叠多个DRAM模组和一个缓冲模组，其中包含I/O电路、内存内置自测试(MBIST)和支持测试和调试的功能。为了提供高内存带宽，DRAM模组通过硅过孔(tsv)与缓冲模组和缓冲进行通信晶片通过封装中的硅介入剂连接到主处理器上。因此，主机处理器与包中的一个或多个HBM设备的集成通常称为SiP (system in package)。图2描述了一个典型的SiP，包括一个ASIC和HBM设备(上)和一个HBM DRAM模具组织(下)。</a:t>
            </a:r>
            <a:endParaRPr lang="zh-CN" altLang="en-US" dirty="0"/>
          </a:p>
          <a:p>
            <a:r>
              <a:rPr lang="zh-CN" altLang="en-US" dirty="0"/>
              <a:t>硅过孔</a:t>
            </a:r>
            <a:endParaRPr lang="zh-CN" altLang="en-US" dirty="0"/>
          </a:p>
          <a:p>
            <a:endParaRPr lang="zh-CN" altLang="en-US" dirty="0"/>
          </a:p>
          <a:p>
            <a:r>
              <a:rPr lang="zh-CN" altLang="en-US" dirty="0"/>
              <a:t>一个HBM2 DRAM芯片由4个伪通道(pCHs)组成，每个伪通道由4个银行组(BGs)、中间控制逻辑、数据总线和硅过孔</a:t>
            </a:r>
            <a:r>
              <a:rPr lang="en-US" altLang="zh-CN" dirty="0"/>
              <a:t>(TSV)</a:t>
            </a:r>
            <a:r>
              <a:rPr lang="zh-CN" altLang="en-US" dirty="0"/>
              <a:t> I/O电路组成。</a:t>
            </a:r>
            <a:endParaRPr lang="zh-CN" altLang="en-US" dirty="0"/>
          </a:p>
          <a:p>
            <a:r>
              <a:rPr lang="zh-CN" altLang="en-US" dirty="0"/>
              <a:t>一个银行集团由4家银行组成，它们共享数据路径资源(例如，银行控制线和银行集团I/O (BGIO))。</a:t>
            </a:r>
            <a:endParaRPr lang="zh-CN" altLang="en-US" dirty="0"/>
          </a:p>
          <a:p>
            <a:endParaRPr lang="zh-CN" altLang="en-US" dirty="0"/>
          </a:p>
          <a:p>
            <a:r>
              <a:rPr lang="zh-CN" altLang="en-US" dirty="0"/>
              <a:t>中央控制逻辑接收DRAM命令和地址对(CA)，解码CA生成</a:t>
            </a:r>
            <a:r>
              <a:rPr lang="en-US" altLang="zh-CN" dirty="0"/>
              <a:t>Bank</a:t>
            </a:r>
            <a:r>
              <a:rPr lang="zh-CN" altLang="en-US" dirty="0"/>
              <a:t>控制信号和地址，并通过</a:t>
            </a:r>
            <a:r>
              <a:rPr lang="en-US" altLang="zh-CN" dirty="0"/>
              <a:t>Bank</a:t>
            </a:r>
            <a:r>
              <a:rPr lang="zh-CN" altLang="en-US" dirty="0"/>
              <a:t>控制线和BGIO将生成的信号发送给目标</a:t>
            </a:r>
            <a:r>
              <a:rPr lang="en-US" altLang="zh-CN" dirty="0">
                <a:sym typeface="+mn-ea"/>
              </a:rPr>
              <a:t>Bank</a:t>
            </a:r>
            <a:r>
              <a:rPr lang="zh-CN" altLang="en-US" dirty="0"/>
              <a:t>。它还控制基于CA的数据总线和TSV I/O电路。</a:t>
            </a:r>
            <a:endParaRPr lang="zh-CN" altLang="en-US" dirty="0"/>
          </a:p>
          <a:p>
            <a:endParaRPr lang="zh-CN" altLang="en-US" dirty="0"/>
          </a:p>
          <a:p>
            <a:r>
              <a:rPr lang="en-US" altLang="zh-CN" dirty="0">
                <a:sym typeface="+mn-ea"/>
              </a:rPr>
              <a:t>Bank</a:t>
            </a:r>
            <a:r>
              <a:rPr lang="zh-CN" altLang="en-US" dirty="0"/>
              <a:t>由DRAM单元阵列、行和列解码器、I/O感知放大器(IOSA)和写驱动程序组成。</a:t>
            </a:r>
            <a:endParaRPr lang="zh-CN" altLang="en-US" dirty="0"/>
          </a:p>
          <a:p>
            <a:r>
              <a:rPr lang="zh-CN" altLang="en-US" dirty="0"/>
              <a:t>DRAM单元阵列由子阵列组成，子阵列包含子字线驱动器(SWD)、位线感知放大器(BLSAs)和本地I/O (LIO)线。</a:t>
            </a:r>
            <a:endParaRPr lang="zh-CN" altLang="en-US" dirty="0"/>
          </a:p>
          <a:p>
            <a:r>
              <a:rPr lang="zh-CN" altLang="en-US" dirty="0"/>
              <a:t>数据访问操作的顺序与DDR DRAM几乎相同(即激活(ACT)、读(RD)、写(WR)、预充(PRE))，只是数据访问的大小不同;对HBM的访问传输一个256位的数据块超过4个64位在一个pCH上爆发。一组4个DRAM模具构成一个等级，总共提供16个pCHs。具有更多堆叠DRAM芯片的HBM设备可以为更大的容量提供更多的级别，但它不能提供更高的带宽，因为级别之间共享16pCHs。</a:t>
            </a: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数据访问操作的顺序与DDR DRAM几乎相同(即激活(ACT)、读(RD)、写(WR)、预充(PRE))，只是数据访问的大小不同;</a:t>
            </a:r>
            <a:endParaRPr lang="zh-CN" altLang="en-US" dirty="0"/>
          </a:p>
          <a:p>
            <a:endParaRPr lang="zh-CN" altLang="en-US" dirty="0"/>
          </a:p>
          <a:p>
            <a:r>
              <a:rPr lang="zh-CN" altLang="en-US" dirty="0"/>
              <a:t>把一行放入传感放大器称作"activate”，因为这个操作会激活bank。</a:t>
            </a:r>
            <a:endParaRPr lang="zh-CN" altLang="en-US" dirty="0"/>
          </a:p>
          <a:p>
            <a:r>
              <a:rPr lang="zh-CN" altLang="en-US" dirty="0"/>
              <a:t>把传感放大器的内容放入行，称作“precharge”。</a:t>
            </a:r>
            <a:endParaRPr lang="zh-CN" altLang="en-US" dirty="0"/>
          </a:p>
          <a:p>
            <a:r>
              <a:rPr lang="zh-CN" altLang="en-US" dirty="0"/>
              <a:t>有时候Read或者write的时候会隐含着 precharge的操作，称作AP-read,或者AP-write,AP(auto precharge)。</a:t>
            </a:r>
            <a:endParaRPr lang="zh-CN" altLang="en-US" dirty="0"/>
          </a:p>
          <a:p>
            <a:endParaRPr lang="zh-CN" altLang="en-US" dirty="0"/>
          </a:p>
          <a:p>
            <a:endParaRPr lang="zh-CN" altLang="en-US" dirty="0"/>
          </a:p>
          <a:p>
            <a:r>
              <a:rPr lang="zh-CN" altLang="en-US" dirty="0"/>
              <a:t>对HBM的访问传输一个256位的数据块超过4个64位在一个pCH上爆发。一组4个DRAM模具构成一个等级，总共提供16个pCHs。具有更多堆叠DRAM芯片的HBM设备可以为更大的容量提供更多的级别，但它不能提供更高的带宽，因为级别之间共享16pCHs。</a:t>
            </a:r>
            <a:endParaRPr lang="zh-CN" altLang="en-US" dirty="0"/>
          </a:p>
          <a:p>
            <a:endParaRPr lang="zh-CN" altLang="en-US" dirty="0"/>
          </a:p>
          <a:p>
            <a:r>
              <a:rPr lang="zh-CN" altLang="en-US" dirty="0"/>
              <a:t>【</a:t>
            </a:r>
            <a:r>
              <a:rPr lang="zh-CN" altLang="en-US" dirty="0"/>
              <a:t>性能】</a:t>
            </a:r>
            <a:endParaRPr lang="zh-CN" altLang="en-US" dirty="0"/>
          </a:p>
          <a:p>
            <a:r>
              <a:rPr lang="zh-CN" altLang="en-US" dirty="0"/>
              <a:t>即使使用HBM，现代的dnn仍然受到有限的内存带宽的困扰，这反过来会导致处理器的利用率低下，从而限制性能[9]，[29]。提供更高带宽的一种方法是将处理器与更多的HBM设备集成。然而，这是很难做到的，因为不仅SiP的功率和热预算，而且与硅中间体的I/O连接的数量也是有限的。</a:t>
            </a: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r>
              <a:rPr lang="en-US" altLang="zh-CN"/>
              <a:t>a</a:t>
            </a:r>
            <a:r>
              <a:rPr lang="zh-CN" altLang="en-US"/>
              <a:t>）</a:t>
            </a:r>
            <a:r>
              <a:rPr lang="en-US" altLang="zh-CN"/>
              <a:t>一个PIM- hbm DRAM模</a:t>
            </a:r>
            <a:endParaRPr lang="en-US" altLang="zh-CN"/>
          </a:p>
          <a:p>
            <a:r>
              <a:rPr lang="zh-CN" altLang="en-US"/>
              <a:t>（</a:t>
            </a:r>
            <a:r>
              <a:rPr lang="en-US" altLang="zh-CN"/>
              <a:t>b</a:t>
            </a:r>
            <a:r>
              <a:rPr lang="zh-CN" altLang="en-US"/>
              <a:t>）与PIM执行单元耦合的银行，该执行单元包括单个指令多数据(SIMD)浮点单元(FPU)、命令、通用和标量寄存器文件(CRF、GRF和SRF);</a:t>
            </a:r>
            <a:endParaRPr lang="zh-CN" altLang="en-US"/>
          </a:p>
          <a:p>
            <a:r>
              <a:rPr lang="zh-CN" altLang="en-US"/>
              <a:t>（</a:t>
            </a:r>
            <a:r>
              <a:rPr lang="en-US" altLang="zh-CN"/>
              <a:t>c</a:t>
            </a:r>
            <a:r>
              <a:rPr lang="zh-CN" altLang="en-US"/>
              <a:t>）PIM执行单元的数据路径</a:t>
            </a:r>
            <a:endParaRPr lang="zh-CN" altLang="en-US"/>
          </a:p>
          <a:p>
            <a:endParaRPr lang="zh-CN" altLang="en-US"/>
          </a:p>
          <a:p>
            <a:r>
              <a:rPr lang="zh-CN" altLang="en-US"/>
              <a:t>两种关键的设计理念是</a:t>
            </a:r>
            <a:endParaRPr lang="zh-CN" altLang="en-US"/>
          </a:p>
          <a:p>
            <a:r>
              <a:rPr lang="zh-CN" altLang="en-US"/>
              <a:t>(1)同时支持标准DRAM和PIM-DRAM模式以实现通用性</a:t>
            </a:r>
            <a:endParaRPr lang="zh-CN" altLang="en-US"/>
          </a:p>
          <a:p>
            <a:r>
              <a:rPr lang="zh-CN" altLang="en-US"/>
              <a:t>(2)最小化重新设计DRAM子阵列和仅支持PIM的银行的高工程成本。因此，我们在银行的I/O边界放置一个PIM执行单元(图1(a)和(b))。</a:t>
            </a:r>
            <a:endParaRPr lang="zh-CN" altLang="en-US"/>
          </a:p>
          <a:p>
            <a:endParaRPr lang="zh-CN" altLang="en-US"/>
          </a:p>
          <a:p>
            <a:r>
              <a:rPr lang="zh-CN" altLang="en-US"/>
              <a:t>因此，我们在</a:t>
            </a:r>
            <a:r>
              <a:rPr lang="en-US" altLang="zh-CN"/>
              <a:t>Bank</a:t>
            </a:r>
            <a:r>
              <a:rPr lang="zh-CN" altLang="en-US"/>
              <a:t>的I/O边界放置一个PIM执行单元(图1(a)和(b))。</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在PIM模式中，跨所有银行的PIM执行单元并发地响应来自主机处理器的标准DRAM列(RD或WR)命令，以锁定步长方式执行由PIM指令命令的宽simd操作。</a:t>
            </a:r>
            <a:endParaRPr lang="zh-CN" altLang="en-US"/>
          </a:p>
          <a:p>
            <a:endParaRPr lang="zh-CN" altLang="en-US"/>
          </a:p>
          <a:p>
            <a:r>
              <a:rPr lang="zh-CN" altLang="en-US"/>
              <a:t>PIM指令存储在CRF中作为指令缓冲区，一个DRAM列命令触发一条PIM指令的执行;详情见第四节。</a:t>
            </a:r>
            <a:endParaRPr lang="zh-CN" altLang="en-US"/>
          </a:p>
          <a:p>
            <a:endParaRPr lang="zh-CN" altLang="en-US"/>
          </a:p>
          <a:p>
            <a:r>
              <a:rPr lang="en-US" altLang="zh-CN"/>
              <a:t>(c)</a:t>
            </a:r>
            <a:r>
              <a:rPr lang="zh-CN" altLang="en-US"/>
              <a:t>一个256位数据路径的PIM执行单元可以从IOSAs、其中一个寄存器和/或结果总线获得16个16位操作数</a:t>
            </a:r>
            <a:endParaRPr lang="zh-CN" altLang="en-US"/>
          </a:p>
          <a:p>
            <a:endParaRPr lang="zh-CN" altLang="en-US"/>
          </a:p>
          <a:p>
            <a:r>
              <a:rPr lang="zh-CN" altLang="en-US"/>
              <a:t>给定DRAM的列地址RD命令从银行的IOSAs中确定操作数的地址，在所有银行中并行地总共提取4096位(即，每个bank×16银行提取256位)。一个DRAM WR命令的操作方式与一个DRAM RD命令相同，除了主机处理器将256位推给所有银行的写驱动程序或PIM寄存器。也就是说，与与芯片外标准DRAM接口连接的处理器相比，PIM可以向PIM执行单元提供高达16倍(=每个pCH的银行数量)的带宽。请注意，PIM执行单元的数量可能比银行的数量少，也就是说，在成本和片上计算带宽之间进行权衡。使用标准DRAM命令和确定性延迟执行PIM指令对于使用未经修改的JEDECcompliant DRAM控制器促进PIM-DRAM至关重要。</a:t>
            </a:r>
            <a:endParaRPr lang="zh-CN" altLang="en-US"/>
          </a:p>
          <a:p>
            <a:endParaRPr lang="zh-CN" altLang="en-US"/>
          </a:p>
          <a:p>
            <a:r>
              <a:rPr lang="zh-CN" altLang="en-US"/>
              <a:t>最后，主机处理器可以用它的load (LD)和store (ST)指令逐一控制每条PIM指令的执行，这些指令被转换成标准的DRAM命令到DRAM。也就是说，主机处理器精确地知道每个PIM操作的地址、值和时间/顺序，因为每个与DRAM命令结合的PIM操作都是以确定的时间执行的。因此，主机处理器可以独立地控制每个内存通道的PIM操作</a:t>
            </a:r>
            <a:endParaRPr lang="zh-CN" altLang="en-US"/>
          </a:p>
          <a:p>
            <a:endParaRPr lang="zh-CN" altLang="en-US"/>
          </a:p>
          <a:p>
            <a:r>
              <a:rPr lang="zh-CN" altLang="en-US"/>
              <a:t>此外，每个PIM执行单元以与主机处理器相同的数据访问粒度访问内存。这使得我们的PIM更加不依赖于主机处理器的物理地址映射方案，并且与之前的PIM架构相比，在不改变现有处理器的情况下，更优雅、高效地处理一致性/一致性挑战。</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SB：在标准DRAM设备中，一个ACT命令以银行和银行组地址(BA/BG)所指向的特定银行为目标，并且只有单个银行被激活以响应该命令AB：所有Bank的同一行和列通过一个DRAM命令以锁步方式并发访问</a:t>
            </a:r>
            <a:endParaRPr lang="zh-CN" altLang="en-US"/>
          </a:p>
          <a:p>
            <a:r>
              <a:rPr lang="zh-CN" altLang="en-US"/>
              <a:t>AB-PIM：DRAM列命令触发CRF中PIM指令的执行，然后更新PIM程序计数器PPC以获下一条PIM指令</a:t>
            </a:r>
            <a:endParaRPr lang="zh-CN" altLang="en-US"/>
          </a:p>
          <a:p>
            <a:endParaRPr lang="zh-CN" altLang="en-US"/>
          </a:p>
          <a:p>
            <a:r>
              <a:rPr lang="zh-CN" altLang="en-US"/>
              <a:t>模式切换：为了适配标准DRAM，同时降低性能开销；使用一系列标准DRAM命令，实现两个配置寄存器（AB模式寄存器ABMR、SB模式寄存器SBMR）映射到一个保留内存空间</a:t>
            </a:r>
            <a:r>
              <a:rPr lang="en-US" altLang="zh-CN"/>
              <a:t>(</a:t>
            </a:r>
            <a:r>
              <a:rPr lang="zh-CN" altLang="en-US"/>
              <a:t>图中灰色的部分</a:t>
            </a:r>
            <a:r>
              <a:rPr lang="en-US" altLang="zh-CN"/>
              <a:t>)</a:t>
            </a:r>
            <a:endParaRPr lang="en-US" altLang="zh-CN"/>
          </a:p>
          <a:p>
            <a:endParaRPr lang="en-US" altLang="zh-CN"/>
          </a:p>
          <a:p>
            <a:r>
              <a:rPr lang="en-US" altLang="zh-CN"/>
              <a:t>PIM相依进入AB模式,主机处理器发送一系列行为和以前命令具体地址在PIM CONF(图3)。退出AB模式,主机处理器对所有打开的银行行进行 </a:t>
            </a:r>
            <a:r>
              <a:rPr lang="en-US" altLang="zh-CN"/>
              <a:t>precharge (关闭)，以便在过渡到SB模式后没有行缓冲区冲突。这种方法与任何采用兼容jedec的DRAM控制器的处理器兼容，因为它依赖于标准DRAM命令。</a:t>
            </a:r>
            <a:endParaRPr lang="en-US" altLang="zh-CN"/>
          </a:p>
          <a:p>
            <a:endParaRPr lang="en-US" altLang="zh-CN"/>
          </a:p>
          <a:p>
            <a:r>
              <a:rPr lang="en-US" altLang="zh-CN"/>
              <a:t>为了进入和退出AB-PIM模式，将PIM CONF中映射到地址的PIMOPMODE寄存器分别设置为1和0。</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表</a:t>
            </a:r>
            <a:r>
              <a:rPr lang="en-US" altLang="zh-CN"/>
              <a:t>1</a:t>
            </a:r>
            <a:r>
              <a:rPr lang="zh-CN" altLang="en-US"/>
              <a:t>：</a:t>
            </a:r>
            <a:r>
              <a:rPr lang="en-US" altLang="zh-CN"/>
              <a:t>比较了20nm DRAM技术中</a:t>
            </a:r>
            <a:r>
              <a:rPr lang="zh-CN" altLang="en-US"/>
              <a:t>各项数据的</a:t>
            </a:r>
            <a:r>
              <a:rPr lang="en-US" altLang="zh-CN"/>
              <a:t> 积叠(multiply-accumulate, MAC)单元的面积和能量/op。</a:t>
            </a:r>
            <a:endParaRPr lang="en-US" altLang="zh-CN"/>
          </a:p>
          <a:p>
            <a:endParaRPr lang="en-US" altLang="zh-CN"/>
          </a:p>
          <a:p>
            <a:r>
              <a:rPr lang="en-US" altLang="zh-CN"/>
              <a:t>FP32 MAC单元的面积和能量/op太大，无法在DRAM中实现，限制了MAC单元的数量(或计算能力)。</a:t>
            </a:r>
            <a:endParaRPr lang="en-US" altLang="zh-CN"/>
          </a:p>
          <a:p>
            <a:r>
              <a:rPr lang="en-US" altLang="zh-CN"/>
              <a:t>FP16和BFLOA T16 MAC单元提供了比INT16 MAC单元更大的动态范围，同时提供了与INT16 MAC单元相当的面积和能量/op。</a:t>
            </a:r>
            <a:endParaRPr lang="en-US" altLang="zh-CN"/>
          </a:p>
          <a:p>
            <a:r>
              <a:rPr lang="en-US" altLang="zh-CN"/>
              <a:t>在FP16和BFLOA T16 MAC单元之间，我们看到BFLOA T16 MAC单元比FP16 MAC单元略小且更节能。</a:t>
            </a:r>
            <a:endParaRPr lang="en-US" altLang="zh-CN"/>
          </a:p>
          <a:p>
            <a:r>
              <a:rPr lang="zh-CN" altLang="en-US"/>
              <a:t>选择</a:t>
            </a:r>
            <a:r>
              <a:rPr lang="en-US" altLang="zh-CN"/>
              <a:t> FP16</a:t>
            </a:r>
            <a:r>
              <a:rPr lang="en-US" altLang="zh-CN">
                <a:sym typeface="+mn-ea"/>
              </a:rPr>
              <a:t>而不是BFLOA T16 MAC单元</a:t>
            </a:r>
            <a:r>
              <a:rPr lang="zh-CN" altLang="en-US">
                <a:sym typeface="+mn-ea"/>
              </a:rPr>
              <a:t>，：</a:t>
            </a:r>
            <a:r>
              <a:rPr lang="zh-CN" altLang="en-US"/>
              <a:t>因为</a:t>
            </a:r>
            <a:r>
              <a:rPr lang="en-US" altLang="zh-CN"/>
              <a:t>大多数处理器都支持FP16，并广泛用于ML应用程序</a:t>
            </a:r>
            <a:r>
              <a:rPr lang="zh-CN" altLang="en-US"/>
              <a:t>，</a:t>
            </a:r>
            <a:r>
              <a:rPr lang="en-US" altLang="zh-CN"/>
              <a:t>以便不仅有效地支持ML应用程序，而且还支持其他领域的应用程序，如OpenCL、OpenCV和HPC应用程序[16]，这些应用程序都是在传统的FP16库上构建的。</a:t>
            </a:r>
            <a:endParaRPr lang="en-US" altLang="zh-CN"/>
          </a:p>
          <a:p>
            <a:endParaRPr lang="en-US" altLang="zh-CN"/>
          </a:p>
          <a:p>
            <a:endParaRPr lang="en-US" altLang="zh-CN"/>
          </a:p>
          <a:p>
            <a:r>
              <a:rPr lang="zh-CN" altLang="en-US"/>
              <a:t>表</a:t>
            </a:r>
            <a:r>
              <a:rPr lang="en-US" altLang="zh-CN"/>
              <a:t>2</a:t>
            </a:r>
            <a:r>
              <a:rPr lang="zh-CN" altLang="en-US"/>
              <a:t>：表II列出了所有PIM操作的类型及其可能的操作数源和结果目的地。</a:t>
            </a:r>
            <a:endParaRPr lang="zh-CN" altLang="en-US"/>
          </a:p>
          <a:p>
            <a:r>
              <a:rPr lang="zh-CN" altLang="en-US"/>
              <a:t>通常，源操作数可以来自GRF、SRF或BANK，并附带一个PIM执行单元。由于每种操作类型可以有不同的操作数源组合，PIM总共支持114种计算操作数组合，以及24种不同的数据移动方式。注意，我们将ReLU作为数据移动操作的一部分来实现;标志位决定在数据移动过程中是否执行ReLU</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(1)NOP、JUMP、EXIT为流量控制指令;</a:t>
            </a:r>
          </a:p>
          <a:p>
            <a:r>
              <a:t>(2) ADD、MUL、MAD和MAC算术指令</a:t>
            </a:r>
            <a:r>
              <a:rPr lang="zh-CN"/>
              <a:t>，特备是</a:t>
            </a:r>
            <a:r>
              <a:rPr>
                <a:sym typeface="+mn-ea"/>
              </a:rPr>
              <a:t>为加速ML应用而特别选择的</a:t>
            </a:r>
            <a:r>
              <a:t>;</a:t>
            </a:r>
          </a:p>
          <a:p>
            <a:r>
              <a:t>(3) MOV和FILL是数据移动指令，用于在PIM执行单元中从寄存器中加载/存储数据。</a:t>
            </a:r>
          </a:p>
          <a:p/>
          <a:p>
            <a:r>
              <a:t>在算术指令中，SRC0、SRC1和SRC2指示指令在哪里获得操作数(即GRFA、GRFB、BANK、SRFM和SRFA)。</a:t>
            </a:r>
          </a:p>
          <a:p>
            <a:r>
              <a:t>DST #、SRC0 #和SRC1 #表示寄存器号(或索引)，当操作数来自寄存器文件时使用它们。</a:t>
            </a:r>
          </a:p>
          <a:p/>
          <a:p>
            <a:r>
              <a:t>MAC执行类似GRFB += GRFA×BANK的操作，其中SRC2 (GRFB)指向与DST相同的GRF寄存器。</a:t>
            </a:r>
          </a:p>
          <a:p>
            <a:r>
              <a:t>MAD执行类似GRFA = BANK×SRFM + SRFA的操作，其中SRC1 #和SRC2 #指向相同的寄存器索引，但位于不同的寄存器文件中(例如，分别为SRFM和SRFA)。</a:t>
            </a:r>
          </a:p>
          <a:p/>
          <a:p>
            <a:r>
              <a:t>' R '表示ReLU，决定MOV在数据移动过程中是否执行ReLU操作;MOV(ReLU)表示R设为1的MOV指令。</a:t>
            </a:r>
          </a:p>
          <a:p>
            <a:r>
              <a:t>' U '表示未使用的位</a:t>
            </a:r>
            <a:r>
              <a:rPr lang="zh-CN"/>
              <a:t>。</a:t>
            </a:r>
            <a:endParaRPr lang="zh-CN"/>
          </a:p>
          <a:p>
            <a:r>
              <a:rPr>
                <a:sym typeface="+mn-ea"/>
              </a:rPr>
              <a:t>'</a:t>
            </a:r>
            <a:r>
              <a:rPr lang="en-US">
                <a:sym typeface="+mn-ea"/>
              </a:rPr>
              <a:t> </a:t>
            </a:r>
            <a:r>
              <a:t>A</a:t>
            </a:r>
            <a:r>
              <a:rPr lang="en-US"/>
              <a:t> </a:t>
            </a:r>
            <a:r>
              <a:rPr>
                <a:sym typeface="+mn-ea"/>
              </a:rPr>
              <a:t>'</a:t>
            </a:r>
            <a:r>
              <a:t>代表算术指令的地址对齐模式。</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在本节中，我们将描述PIM执行单元的微架构，包括组件、管道和指令排序机制。</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(1)指令序列管理器 (blue color),</a:t>
            </a:r>
            <a:endParaRPr lang="zh-CN" altLang="en-US"/>
          </a:p>
          <a:p>
            <a:r>
              <a:rPr lang="zh-CN" altLang="en-US"/>
              <a:t>(2)寄存器</a:t>
            </a:r>
            <a:r>
              <a:rPr lang="zh-CN" altLang="en-US"/>
              <a:t>文件 (green color）</a:t>
            </a:r>
            <a:endParaRPr lang="zh-CN" altLang="en-US"/>
          </a:p>
          <a:p>
            <a:r>
              <a:rPr lang="en-US" altLang="zh-CN"/>
              <a:t>	</a:t>
            </a:r>
            <a:r>
              <a:rPr lang="zh-CN" altLang="en-US"/>
              <a:t>1)CRF：作指令缓冲区，包含32 32位的寄存器</a:t>
            </a:r>
            <a:endParaRPr lang="zh-CN" altLang="en-US"/>
          </a:p>
          <a:p>
            <a:r>
              <a:rPr lang="en-US" altLang="zh-CN"/>
              <a:t>	</a:t>
            </a:r>
            <a:r>
              <a:rPr lang="zh-CN" altLang="en-US"/>
              <a:t>2)GRF：通用寄存器文件，有16个256位寄存器，它们分别被均匀地分为EVENBANK和ODDBANK的GRFA和GRFB</a:t>
            </a:r>
            <a:endParaRPr lang="zh-CN" altLang="en-US"/>
          </a:p>
          <a:p>
            <a:r>
              <a:rPr lang="en-US" altLang="zh-CN"/>
              <a:t>	</a:t>
            </a:r>
            <a:r>
              <a:rPr lang="zh-CN" altLang="en-US"/>
              <a:t>3)SRF：GRF有16个256位寄存器，它们分别被均匀地分为</a:t>
            </a:r>
            <a:r>
              <a:rPr lang="en-US" altLang="zh-CN"/>
              <a:t> </a:t>
            </a:r>
            <a:r>
              <a:rPr lang="zh-CN" altLang="en-US"/>
              <a:t>EVENBANK</a:t>
            </a:r>
            <a:r>
              <a:rPr lang="en-US" altLang="zh-CN"/>
              <a:t> </a:t>
            </a:r>
            <a:r>
              <a:rPr lang="zh-CN" altLang="en-US"/>
              <a:t>和</a:t>
            </a:r>
            <a:r>
              <a:rPr lang="en-US" altLang="zh-CN"/>
              <a:t> </a:t>
            </a:r>
            <a:r>
              <a:rPr lang="zh-CN" altLang="en-US"/>
              <a:t>ODDBANK</a:t>
            </a:r>
            <a:r>
              <a:rPr lang="en-US" altLang="zh-CN"/>
              <a:t> </a:t>
            </a:r>
            <a:r>
              <a:rPr lang="zh-CN" altLang="en-US"/>
              <a:t>的</a:t>
            </a:r>
            <a:r>
              <a:rPr lang="en-US" altLang="zh-CN"/>
              <a:t> </a:t>
            </a:r>
            <a:r>
              <a:rPr lang="zh-CN" altLang="en-US"/>
              <a:t>GRFA</a:t>
            </a:r>
            <a:r>
              <a:rPr lang="en-US" altLang="zh-CN"/>
              <a:t> </a:t>
            </a:r>
            <a:r>
              <a:rPr lang="zh-CN" altLang="en-US"/>
              <a:t>和</a:t>
            </a:r>
            <a:r>
              <a:rPr lang="en-US" altLang="zh-CN"/>
              <a:t> </a:t>
            </a:r>
            <a:r>
              <a:rPr lang="zh-CN" altLang="en-US"/>
              <a:t>GRFB。</a:t>
            </a:r>
            <a:endParaRPr lang="zh-CN" altLang="en-US"/>
          </a:p>
          <a:p>
            <a:r>
              <a:rPr lang="zh-CN" altLang="en-US"/>
              <a:t>(3)</a:t>
            </a:r>
            <a:r>
              <a:rPr lang="en-US" altLang="zh-CN"/>
              <a:t>16</a:t>
            </a:r>
            <a:r>
              <a:rPr lang="zh-CN" altLang="en-US"/>
              <a:t>位宽</a:t>
            </a:r>
            <a:r>
              <a:rPr lang="zh-CN" altLang="en-US"/>
              <a:t>的SIMD FPU (gray color). </a:t>
            </a:r>
            <a:endParaRPr lang="zh-CN" altLang="en-US"/>
          </a:p>
          <a:p>
            <a:endParaRPr lang="zh-CN" altLang="en-US"/>
          </a:p>
          <a:p>
            <a:r>
              <a:rPr lang="zh-CN" altLang="en-US"/>
              <a:t>控制器首先从CRF中获取一条PIM指令并对其进行解码，然后控制PIM指令的流、源操作数到SIMD FPU的流以及结果到GRF的流</a:t>
            </a:r>
            <a:endParaRPr lang="zh-CN" altLang="en-US"/>
          </a:p>
          <a:p>
            <a:r>
              <a:rPr lang="en-US" altLang="zh-CN">
                <a:sym typeface="+mn-ea"/>
              </a:rPr>
              <a:t>SRF</a:t>
            </a:r>
            <a:r>
              <a:rPr lang="zh-CN" altLang="en-US">
                <a:sym typeface="+mn-ea"/>
              </a:rPr>
              <a:t>会将给定的16位值复制16次，并将它们作为源操作数之一提供给16宽的SIMD FPU，它由SRFM和SRFA组成，每个SRFM和SRFA都有8个寄存器，用于标量乘法和添加。</a:t>
            </a:r>
            <a:endParaRPr lang="zh-CN" altLang="en-US"/>
          </a:p>
          <a:p>
            <a:endParaRPr lang="zh-CN" altLang="en-US"/>
          </a:p>
          <a:p>
            <a:r>
              <a:rPr lang="zh-CN" altLang="en-US"/>
              <a:t>SIMD FPU：</a:t>
            </a:r>
            <a:endParaRPr lang="zh-CN" altLang="en-US"/>
          </a:p>
          <a:p>
            <a:r>
              <a:rPr lang="zh-CN" altLang="en-US"/>
              <a:t>FPU：Floating-Point Registers，浮点运算器</a:t>
            </a:r>
            <a:endParaRPr lang="zh-CN" altLang="en-US"/>
          </a:p>
          <a:p>
            <a:r>
              <a:rPr lang="zh-CN" altLang="en-US"/>
              <a:t>SIMD，即Single Instruction, Multiple Data，一条指令操作多个数据．是CPU基本指令集的扩展．主要用于提供fine grain parallelism，即小碎数据的并行操作．比如说图像处理，图像的数据常用的数据类型是RGB565, RGBA8888, YUV422等格式，这些格式的数据特点是一个像素点的一个分量总是用小于等于８bit的数据表示的．如果使用传统的处理器做计算，虽然处理器的寄存器是32位或是64位的，处理这些数据确只能用于他们的低８位，似乎有点浪费．如果把64位寄存器拆成８个８位寄存器就能同时完成８个操作，计算效率提升了８倍．SIMD指令的初衷就是这样的，只不过后来慢慢cover的功能越来越多．</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1 - </a:t>
            </a:r>
            <a:r>
              <a:rPr lang="zh-CN" altLang="en-US"/>
              <a:t>取并解码一条PIM指令。</a:t>
            </a:r>
            <a:r>
              <a:rPr lang="en-US" altLang="zh-CN"/>
              <a:t> </a:t>
            </a:r>
            <a:endParaRPr lang="en-US" altLang="zh-CN"/>
          </a:p>
          <a:p>
            <a:r>
              <a:rPr lang="en-US" altLang="zh-CN"/>
              <a:t>2 - </a:t>
            </a:r>
            <a:r>
              <a:rPr lang="zh-CN" altLang="en-US"/>
              <a:t>从EVENBANK或ODDBANK加载256位数据到GRF寄存器或SIMD FPU的输入。</a:t>
            </a:r>
            <a:endParaRPr lang="zh-CN" altLang="en-US"/>
          </a:p>
          <a:p>
            <a:r>
              <a:rPr lang="en-US" altLang="zh-CN"/>
              <a:t>* </a:t>
            </a:r>
            <a:r>
              <a:rPr lang="zh-CN" altLang="en-US"/>
              <a:t>行缓冲区中的256位数据的地址由主机内存控制器发送的列RD命令决定。注意，在AB-PIM模式下，列RD命令不会将数据传输到芯片外部I/O接口。相反，它触发一个PIM指令的执行。</a:t>
            </a:r>
            <a:endParaRPr lang="zh-CN" altLang="en-US"/>
          </a:p>
          <a:p>
            <a:r>
              <a:rPr lang="en-US" altLang="zh-CN"/>
              <a:t>* </a:t>
            </a:r>
            <a:r>
              <a:rPr lang="zh-CN" altLang="en-US"/>
              <a:t>当给定的PIM指令不需要来自银行的任何数据时(例如，MAD GRFB[0]， GRFA[0]， GRFB[1])， PIM执行单元可以跳过第二阶段。</a:t>
            </a:r>
            <a:endParaRPr lang="zh-CN" altLang="en-US"/>
          </a:p>
          <a:p>
            <a:r>
              <a:rPr lang="zh-CN" altLang="en-US"/>
              <a:t>操作数的源在给定的指令中指定，但指令中没有指定来自银行(行缓冲区)的操作数。例如，在GRFB[m] = GRFA[n]×BANK[row, column]中，PIM指令没有显式地指定BANK[row, column]。相反，PIM指令的内存地址是隐式的(即，当前打开行的行地址和触发PPC所指向的指令执行的column命令的列地址)。</a:t>
            </a:r>
            <a:endParaRPr lang="zh-CN" altLang="en-US"/>
          </a:p>
          <a:p>
            <a:r>
              <a:rPr lang="en-US" altLang="zh-CN"/>
              <a:t>3\4 - </a:t>
            </a:r>
            <a:r>
              <a:rPr lang="zh-CN" altLang="en-US"/>
              <a:t>分别是MULT和ADD。也就是说，MAC同时经历第三和第四阶段，而MULT和ADD分别跳过第四和第三阶段。</a:t>
            </a:r>
            <a:endParaRPr lang="zh-CN" altLang="en-US"/>
          </a:p>
          <a:p>
            <a:r>
              <a:rPr lang="en-US" altLang="zh-CN"/>
              <a:t>5 - </a:t>
            </a:r>
            <a:r>
              <a:rPr lang="zh-CN" altLang="en-US"/>
              <a:t>将结果写回GRF寄存器。</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(a)一个PIM微内核，其中有8个MAC操作存储在CRF中，作为执行GEMV的一部分</a:t>
            </a:r>
            <a:endParaRPr lang="en-US" altLang="zh-CN"/>
          </a:p>
          <a:p>
            <a:r>
              <a:rPr lang="en-US" altLang="zh-CN"/>
              <a:t>(b)MAC指令从8列RD命令中获得Bank的列地址，这也触发了这些指令的执行;列RD命令由运行GEMV内核的主机处理器发送。也就是说，每一列都隐含地与一个特定的MAC指令耦合在一起，因此，PIM程序员视图中的列命令的顺序需要与发送到PIM-dram的命令相同。</a:t>
            </a:r>
            <a:endParaRPr lang="en-US" altLang="zh-CN"/>
          </a:p>
          <a:p>
            <a:r>
              <a:rPr lang="en-US" altLang="zh-CN"/>
              <a:t>然而，现代DRAM控制器经常重新排序DRAM命令，以最大限度地提高性能</a:t>
            </a:r>
            <a:endParaRPr lang="en-US" altLang="zh-CN"/>
          </a:p>
          <a:p>
            <a:r>
              <a:rPr lang="en-US" altLang="zh-CN"/>
              <a:t>(c)这可能导致将错误的列地址与MAC指令相关联，MAC指令从银行获得错误的操作数值</a:t>
            </a:r>
            <a:endParaRPr lang="en-US" altLang="zh-CN"/>
          </a:p>
          <a:p>
            <a:endParaRPr lang="en-US" altLang="zh-CN"/>
          </a:p>
          <a:p>
            <a:r>
              <a:rPr lang="en-US" altLang="zh-CN"/>
              <a:t>为了保证给定PIM微内核的功能正确性，我们需要保证DRAM命令按照程序员打算的顺序发送到PIM-DRAM(即按顺序访问DRAM)。然而，使用fences[42]强制按顺序访问内存可能会导致相当大的性能损失[37]。因此，为了使性能损失最小化，我们提出了一种简单的机制，可以在一定程度上容忍无序的内存访问，称为地址对齐模式(AAM)。</a:t>
            </a:r>
            <a:endParaRPr lang="en-US" altLang="zh-CN"/>
          </a:p>
          <a:p>
            <a:endParaRPr lang="en-US" altLang="zh-CN"/>
          </a:p>
          <a:p>
            <a:r>
              <a:rPr lang="en-US" altLang="zh-CN"/>
              <a:t>(d)将1位AAM标志分配给PIM算术指令(表III中的“A”)。这允许我们用两条PIM指令编程8次MAC操作。</a:t>
            </a:r>
            <a:endParaRPr lang="en-US" altLang="zh-CN"/>
          </a:p>
          <a:p>
            <a:r>
              <a:rPr lang="en-US" altLang="zh-CN"/>
              <a:t>(e)</a:t>
            </a:r>
            <a:r>
              <a:rPr lang="en-US" altLang="zh-CN">
                <a:sym typeface="+mn-ea"/>
              </a:rPr>
              <a:t>当设置“A”时，源和目标操作数字段(SRC0 #、SRC1 #和DST #)将被忽略，并替换为DRAM命令的行和列地址的子字段</a:t>
            </a:r>
            <a:r>
              <a:rPr lang="zh-CN" altLang="en-US">
                <a:sym typeface="+mn-ea"/>
              </a:rPr>
              <a:t>。PIM指令就可以无序执行。</a:t>
            </a:r>
            <a:endParaRPr lang="zh-CN" altLang="en-US">
              <a:sym typeface="+mn-ea"/>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为了在一个采用PIMDRAM的系统上运行现有的ML应用程序，而不修改其原始源代码，我们对现有的ML软件堆栈进行了调整</a:t>
            </a:r>
            <a:endParaRPr lang="zh-CN" altLang="en-US"/>
          </a:p>
          <a:p>
            <a:endParaRPr lang="zh-CN" altLang="en-US"/>
          </a:p>
          <a:p>
            <a:r>
              <a:rPr lang="zh-CN" altLang="en-US"/>
              <a:t>蓝色的是原始软件堆栈的一部分，而橙色的是额外实现的PIM-DRAM。</a:t>
            </a:r>
            <a:endParaRPr lang="zh-CN" altLang="en-US"/>
          </a:p>
          <a:p>
            <a:endParaRPr lang="zh-CN" altLang="en-US"/>
          </a:p>
          <a:p>
            <a:r>
              <a:rPr lang="zh-CN" altLang="en-US"/>
              <a:t>首先，PIM设备驱动程序在引导过程中为PIM操作预留内存空间(图3中的灰色区域)。它还将预留的内存空间设置为一个不可缓存区域，以便主机处理器为每次对PIM内存空间的内存访问发送一个DRAM命令。</a:t>
            </a:r>
            <a:endParaRPr lang="zh-CN" altLang="en-US"/>
          </a:p>
          <a:p>
            <a:endParaRPr lang="zh-CN" altLang="en-US"/>
          </a:p>
          <a:p>
            <a:r>
              <a:rPr lang="zh-CN" altLang="en-US"/>
              <a:t>接收到来自上层软件层的请求，PIM设备驱动程序分配物理上连续的内存块。这使我们不必担心PIM内核的虚拟-物理地址转换问题。</a:t>
            </a:r>
            <a:endParaRPr lang="zh-CN" altLang="en-US"/>
          </a:p>
          <a:p>
            <a:endParaRPr lang="zh-CN" altLang="en-US"/>
          </a:p>
          <a:p>
            <a:r>
              <a:rPr lang="zh-CN" altLang="en-US"/>
              <a:t>其次，PIM BLAS支持一组可以利用PIM的常见线性代数操作，如向量-标量或向量-矩阵乘法。PIM BLAS是在PIM运行时上实现的，它允许用户在不知道如何处理PIM的情况下访问和利用PIM执行单元。</a:t>
            </a:r>
            <a:endParaRPr lang="zh-CN" altLang="en-US"/>
          </a:p>
          <a:p>
            <a:endParaRPr lang="zh-CN" altLang="en-US"/>
          </a:p>
          <a:p>
            <a:r>
              <a:rPr lang="zh-CN" altLang="en-US"/>
              <a:t>第三，PIM运行时是PIM BLAS函数使用的一组用户级模块。具体来说，它由三个模块组成:(1)预处理模块，(2)内存管理模块和(3)执行模块。</a:t>
            </a:r>
            <a:endParaRPr lang="zh-CN" altLang="en-US"/>
          </a:p>
          <a:p>
            <a:endParaRPr lang="zh-CN" altLang="en-US"/>
          </a:p>
          <a:p>
            <a:r>
              <a:rPr lang="zh-CN" altLang="en-US"/>
              <a:t>PIM预处理器：分析应用程序的源代码，并找到适合运行时PIM加速的TensorFlow (TF)操作。在识别了这样的TF操作之后，它以一种PIM友好的方式将相关的操作数数据映射到内存空间，并生成PIM微内核代码。</a:t>
            </a:r>
            <a:endParaRPr lang="zh-CN" altLang="en-US"/>
          </a:p>
          <a:p>
            <a:endParaRPr lang="zh-CN" altLang="en-US"/>
          </a:p>
          <a:p>
            <a:r>
              <a:rPr lang="zh-CN" altLang="en-US"/>
              <a:t>PIM内存管理器管理：由PIM设备驱动程序分配的内存，并且不仅存储生成的PIM微内核代码(或CRF命令)，而且还存储缓存区中的操作数数据以供以后使用。PIM执行程序配置并调用PIM内核。</a:t>
            </a:r>
            <a:endParaRPr lang="zh-CN" altLang="en-US"/>
          </a:p>
          <a:p>
            <a:endParaRPr lang="zh-CN" altLang="en-US"/>
          </a:p>
          <a:p>
            <a:r>
              <a:rPr lang="zh-CN" altLang="en-US"/>
              <a:t>最后，PIM BLAS函数也可以由TF“PIM自定义操作”直接调用，我们将其实现为TensorFlow框架的一部分，用于显式和手动使用PIM操作。我们目前支持六种自定义TF操作(ADD、MUL、ReLU、LSTM、GEMV和bn)。</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上图演示了gemv</a:t>
            </a:r>
            <a:r>
              <a:rPr lang="en-US" altLang="zh-CN">
                <a:sym typeface="+mn-ea"/>
              </a:rPr>
              <a:t> </a:t>
            </a:r>
            <a:r>
              <a:rPr lang="zh-CN" altLang="en-US">
                <a:sym typeface="+mn-ea"/>
              </a:rPr>
              <a:t>pim自定义操作开始的执行堆栈。</a:t>
            </a:r>
            <a:endParaRPr lang="zh-CN" altLang="en-US">
              <a:sym typeface="+mn-ea"/>
            </a:endParaRPr>
          </a:p>
          <a:p>
            <a:r>
              <a:rPr lang="zh-CN" altLang="en-US">
                <a:sym typeface="+mn-ea"/>
              </a:rPr>
              <a:t>TF PIM自定义操作直接调用PIM BLAS库中相应的函数。随后，引入了PIM BLAS功能调用PIM内核，该内核在CRF中设置一个微内核，并开始发送DRAM命令来执行PIM微内核。例如，gemvpim微内核只包含两个PIM指令:(1)MAC GRFA, EVENBANK, GRFA和(2)JUMP。MAC将被执行8次，因为JUMP被设置为重复循环8次。</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a:t>
            </a:r>
            <a:r>
              <a:rPr lang="en-US" altLang="zh-CN"/>
              <a:t>a</a:t>
            </a:r>
            <a:r>
              <a:rPr lang="zh-CN" altLang="en-US"/>
              <a:t>）一个普通的计算内核执行一个设备中的所有操作</a:t>
            </a:r>
            <a:endParaRPr lang="zh-CN" altLang="en-US"/>
          </a:p>
          <a:p>
            <a:r>
              <a:rPr lang="zh-CN" altLang="en-US"/>
              <a:t>（</a:t>
            </a:r>
            <a:r>
              <a:rPr lang="en-US" altLang="zh-CN"/>
              <a:t>b</a:t>
            </a:r>
            <a:r>
              <a:rPr lang="zh-CN" altLang="en-US"/>
              <a:t>）PIM内核需要向DRAM发送内存请求，以便PIM-DRAM中的PIM微内核代码能够正确执行</a:t>
            </a:r>
            <a:endParaRPr lang="zh-CN" altLang="en-US"/>
          </a:p>
          <a:p>
            <a:endParaRPr lang="zh-CN" altLang="en-US"/>
          </a:p>
          <a:p>
            <a:r>
              <a:rPr lang="en-US" altLang="zh-CN"/>
              <a:t>因此，PIM内核编程的一个重要方面是生成到正确地址的内存请求，确保这些内存请求的顺序，并充分利用PIM- dram的片上计算带宽。</a:t>
            </a:r>
            <a:endParaRPr lang="en-US" altLang="zh-CN"/>
          </a:p>
          <a:p>
            <a:r>
              <a:rPr lang="en-US" altLang="zh-CN"/>
              <a:t>为了充分利用PIM-DRAM的计算吞吐量，PIM内核必须向DRAM发送足够数量的内存请求。因此，创建多个线程是很自然的，每个线程向一个256字节的连续内存区域发送8个内存请求(每次访问8 accesses×32字节)，以充分利用GRF存储操作数进行算术操作。</a:t>
            </a:r>
            <a:endParaRPr lang="en-US" altLang="zh-CN"/>
          </a:p>
          <a:p>
            <a:endParaRPr lang="en-US" altLang="zh-CN"/>
          </a:p>
          <a:p>
            <a:r>
              <a:rPr lang="zh-CN" altLang="en-US"/>
              <a:t>（</a:t>
            </a:r>
            <a:r>
              <a:rPr lang="en-US" altLang="zh-CN"/>
              <a:t>c</a:t>
            </a:r>
            <a:r>
              <a:rPr lang="zh-CN" altLang="en-US"/>
              <a:t>）</a:t>
            </a:r>
            <a:r>
              <a:rPr lang="en-US" altLang="zh-CN">
                <a:sym typeface="+mn-ea"/>
              </a:rPr>
              <a:t>例如，如果由给定处理器ISA确定的内存访问api的最大内存访问大小是16字节，我们需要16个线程来生成一次访问256字节的内存请求，</a:t>
            </a:r>
            <a:endParaRPr lang="en-US" altLang="zh-CN"/>
          </a:p>
          <a:p>
            <a:r>
              <a:rPr lang="zh-CN" altLang="en-US"/>
              <a:t>（</a:t>
            </a:r>
            <a:r>
              <a:rPr lang="en-US" altLang="zh-CN"/>
              <a:t>d</a:t>
            </a:r>
            <a:r>
              <a:rPr lang="zh-CN" altLang="en-US"/>
              <a:t>）所有16个线程被分配给一个线程组，该线程组以lockstep的方式执行，运行相同的指令集，并遵循相同的控制流路径，</a:t>
            </a:r>
            <a:endParaRPr lang="zh-CN" altLang="en-US"/>
          </a:p>
          <a:p>
            <a:endParaRPr lang="zh-CN" altLang="en-US"/>
          </a:p>
          <a:p>
            <a:r>
              <a:rPr lang="zh-CN" altLang="en-US"/>
              <a:t>因此，同一线程组中的所有线程并发地向内存控制器发送内存请求。为了同步线程和保证内存请求的顺序，我们使用了barrier api。由于barrier强制对属于同一线程组的线程发出的内存请求进行排序约束，我们让每个线程组只访问单个DRAM通道，最大限度地减少对不同通道的内存请求之间不必要的隔离开销。例如，我们实现一个为PIM- hbm分配64个线程组的PIM内核，因为在4个HBM2多维数据集中有64个pCHs(每个16 pCHs)。如前所述，每个线程组包含16个线程，总共有1024个线程。</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芯片实现与系统集成</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芯片实现与系统集成</a:t>
            </a:r>
            <a:endParaRPr lang="zh-CN" altLang="en-US"/>
          </a:p>
          <a:p>
            <a:endParaRPr lang="zh-CN" altLang="en-US"/>
          </a:p>
          <a:p>
            <a:endParaRPr lang="zh-CN" altLang="en-US"/>
          </a:p>
          <a:p>
            <a:r>
              <a:rPr lang="zh-CN" altLang="en-US"/>
              <a:t>表</a:t>
            </a:r>
            <a:r>
              <a:rPr lang="en-US" altLang="zh-CN"/>
              <a:t>4</a:t>
            </a:r>
            <a:r>
              <a:rPr lang="zh-CN" altLang="en-US"/>
              <a:t>和表</a:t>
            </a:r>
            <a:r>
              <a:rPr lang="en-US" altLang="zh-CN"/>
              <a:t>5</a:t>
            </a:r>
            <a:r>
              <a:rPr lang="zh-CN" altLang="en-US"/>
              <a:t>分别描述了</a:t>
            </a:r>
            <a:r>
              <a:rPr lang="en-US" altLang="zh-CN"/>
              <a:t>   </a:t>
            </a:r>
            <a:r>
              <a:rPr lang="zh-CN" altLang="en-US"/>
              <a:t>PIM执行单元</a:t>
            </a:r>
            <a:r>
              <a:rPr lang="en-US" altLang="zh-CN"/>
              <a:t>  </a:t>
            </a:r>
            <a:r>
              <a:rPr lang="zh-CN" altLang="en-US"/>
              <a:t>和</a:t>
            </a:r>
            <a:r>
              <a:rPr lang="en-US" altLang="zh-CN"/>
              <a:t>   </a:t>
            </a:r>
            <a:r>
              <a:rPr lang="zh-CN" altLang="en-US"/>
              <a:t>PIM- hbm设备</a:t>
            </a:r>
            <a:r>
              <a:rPr lang="en-US" altLang="zh-CN"/>
              <a:t>   </a:t>
            </a:r>
            <a:r>
              <a:rPr lang="zh-CN" altLang="en-US"/>
              <a:t>的规范。</a:t>
            </a:r>
            <a:endParaRPr lang="zh-CN" altLang="en-US"/>
          </a:p>
          <a:p>
            <a:endParaRPr lang="zh-CN" altLang="en-US"/>
          </a:p>
          <a:p>
            <a:r>
              <a:rPr lang="zh-CN" altLang="en-US"/>
              <a:t>基于HBM2[51]设计了提议的PIM架构，用20nm DRAM工艺制造它，</a:t>
            </a:r>
            <a:endParaRPr lang="zh-CN" altLang="en-US"/>
          </a:p>
          <a:p>
            <a:endParaRPr lang="zh-CN" altLang="en-US"/>
          </a:p>
          <a:p>
            <a:r>
              <a:rPr lang="en-US" altLang="zh-CN"/>
              <a:t>(a)显示了一幅制作的PIM-HBM DRAM模具的照片。</a:t>
            </a:r>
            <a:endParaRPr lang="en-US" altLang="zh-CN"/>
          </a:p>
          <a:p>
            <a:r>
              <a:rPr lang="en-US" altLang="zh-CN"/>
              <a:t>(b)将所制备的PIM-HBM DRAM模具与缓冲模具进行三D堆叠 ;  其中4 PIM-HBM DRAM模是3d堆叠在一个缓冲模上，然后四个HBM DRAM模是3d堆叠在PIMHBM模上</a:t>
            </a:r>
            <a:endParaRPr lang="en-US" altLang="zh-CN"/>
          </a:p>
          <a:p>
            <a:r>
              <a:rPr lang="en-US" altLang="zh-CN"/>
              <a:t>(c)显示了微柱栅阵列(MPGA)封装中完全组装和封装的PIM-HBM器件(或堆栈)的照片</a:t>
            </a:r>
            <a:endParaRPr lang="en-US" altLang="zh-CN"/>
          </a:p>
          <a:p>
            <a:r>
              <a:rPr lang="en-US" altLang="zh-CN"/>
              <a:t>(d)</a:t>
            </a:r>
            <a:r>
              <a:rPr lang="zh-CN" altLang="en-US"/>
              <a:t>最后</a:t>
            </a:r>
            <a:r>
              <a:rPr lang="en-US" altLang="zh-CN"/>
              <a:t>PIM-HBM器件2.5 d集成一个处理器芯片</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在本文中，我们提出了一种实用而创新的PIM架构，它可以无缝地与未修改的商业处理器一起工作，作为标准DRAM的临时替代品。为了在系统层面展示其实用性和有效性，我们基于商业HBM2 DRAM模具设计实现了所提出的PIM架构，使用20nm DRAM技术进行了组装，将所组装的PIM- hbm与未修改的商业处理器集成，并开发了必要的软件堆栈。我们的系统级评估表明，PIM将内存受限的神经网络内核和应用程序的端到端执行时间分别减少了11.2倍和3.5倍，并将运行应用程序的系统的能量效率提高了3.2倍。这项工作是第一个主要内存制造商的硅实现、软件堆栈开发和系统级评估，它为其他行业参与者更广泛地采用和进一步开发PIM打开了大门。</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0" i="0" dirty="0">
              <a:solidFill>
                <a:srgbClr val="404040"/>
              </a:solidFill>
              <a:effectLst/>
              <a:latin typeface="-apple-system"/>
            </a:endParaRPr>
          </a:p>
          <a:p>
            <a:r>
              <a:rPr lang="zh-CN" altLang="en-US" b="0" i="0" dirty="0">
                <a:solidFill>
                  <a:srgbClr val="404040"/>
                </a:solidFill>
                <a:effectLst/>
                <a:latin typeface="-apple-system"/>
              </a:rPr>
              <a:t>深度神经网络(DNNs)</a:t>
            </a:r>
            <a:r>
              <a:rPr lang="en-US" altLang="zh-CN" b="0" i="0" dirty="0">
                <a:solidFill>
                  <a:srgbClr val="404040"/>
                </a:solidFill>
                <a:effectLst/>
                <a:latin typeface="-apple-system"/>
              </a:rPr>
              <a:t> - </a:t>
            </a:r>
            <a:r>
              <a:rPr lang="zh-CN" altLang="en-US" b="0" i="0" dirty="0">
                <a:solidFill>
                  <a:srgbClr val="404040"/>
                </a:solidFill>
                <a:effectLst/>
                <a:latin typeface="-apple-system"/>
              </a:rPr>
              <a:t>是一类机器学习(ML)算法，已被广泛应用于各种破坏性应用，并产生了重大的经济和社会影响。</a:t>
            </a:r>
            <a:endParaRPr lang="zh-CN" altLang="en-US" b="0" i="0" dirty="0">
              <a:solidFill>
                <a:srgbClr val="404040"/>
              </a:solidFill>
              <a:effectLst/>
              <a:latin typeface="-apple-system"/>
            </a:endParaRPr>
          </a:p>
          <a:p>
            <a:r>
              <a:rPr lang="zh-CN" altLang="en-US" b="0" i="0" dirty="0">
                <a:solidFill>
                  <a:srgbClr val="404040"/>
                </a:solidFill>
                <a:effectLst/>
                <a:latin typeface="-apple-system"/>
              </a:rPr>
              <a:t>卷积神经网络</a:t>
            </a:r>
            <a:r>
              <a:rPr lang="zh-CN" altLang="en-US" dirty="0">
                <a:solidFill>
                  <a:srgbClr val="404040"/>
                </a:solidFill>
                <a:effectLst/>
                <a:latin typeface="-apple-system"/>
                <a:sym typeface="+mn-ea"/>
              </a:rPr>
              <a:t>(</a:t>
            </a:r>
            <a:r>
              <a:rPr lang="en-US" altLang="zh-CN" dirty="0">
                <a:solidFill>
                  <a:srgbClr val="404040"/>
                </a:solidFill>
                <a:effectLst/>
                <a:latin typeface="-apple-system"/>
                <a:sym typeface="+mn-ea"/>
              </a:rPr>
              <a:t>C</a:t>
            </a:r>
            <a:r>
              <a:rPr lang="zh-CN" altLang="en-US" dirty="0">
                <a:solidFill>
                  <a:srgbClr val="404040"/>
                </a:solidFill>
                <a:effectLst/>
                <a:latin typeface="-apple-system"/>
                <a:sym typeface="+mn-ea"/>
              </a:rPr>
              <a:t>NNs)</a:t>
            </a:r>
            <a:r>
              <a:rPr lang="en-US" altLang="zh-CN" b="0" i="0" dirty="0">
                <a:solidFill>
                  <a:srgbClr val="404040"/>
                </a:solidFill>
                <a:effectLst/>
                <a:latin typeface="-apple-system"/>
              </a:rPr>
              <a:t> - </a:t>
            </a:r>
            <a:r>
              <a:rPr lang="zh-CN" altLang="en-US" b="0" i="0" dirty="0">
                <a:solidFill>
                  <a:srgbClr val="404040"/>
                </a:solidFill>
                <a:effectLst/>
                <a:latin typeface="-apple-system"/>
              </a:rPr>
              <a:t>用于计算机视觉(CV)</a:t>
            </a:r>
            <a:endParaRPr lang="zh-CN" altLang="en-US" b="0" i="0" dirty="0">
              <a:solidFill>
                <a:srgbClr val="404040"/>
              </a:solidFill>
              <a:effectLst/>
              <a:latin typeface="-apple-system"/>
            </a:endParaRPr>
          </a:p>
          <a:p>
            <a:r>
              <a:rPr lang="zh-CN" altLang="en-US" b="0" i="0" dirty="0">
                <a:solidFill>
                  <a:srgbClr val="404040"/>
                </a:solidFill>
                <a:effectLst/>
                <a:latin typeface="-apple-system"/>
              </a:rPr>
              <a:t>循环神经网络(RNNs)</a:t>
            </a:r>
            <a:r>
              <a:rPr lang="en-US" altLang="zh-CN" b="0" i="0" dirty="0">
                <a:solidFill>
                  <a:srgbClr val="404040"/>
                </a:solidFill>
                <a:effectLst/>
                <a:latin typeface="-apple-system"/>
              </a:rPr>
              <a:t> - </a:t>
            </a:r>
            <a:r>
              <a:rPr lang="zh-CN" altLang="en-US" b="0" i="0" dirty="0">
                <a:solidFill>
                  <a:srgbClr val="404040"/>
                </a:solidFill>
                <a:effectLst/>
                <a:latin typeface="-apple-system"/>
              </a:rPr>
              <a:t>用于自然语言处理(NLP)就是最具代表性的例子。</a:t>
            </a:r>
            <a:endParaRPr lang="zh-CN" altLang="en-US" b="0" i="0" dirty="0">
              <a:solidFill>
                <a:srgbClr val="404040"/>
              </a:solidFill>
              <a:effectLst/>
              <a:latin typeface="-apple-system"/>
            </a:endParaRPr>
          </a:p>
          <a:p>
            <a:r>
              <a:rPr lang="zh-CN" altLang="en-US" b="0" i="0" dirty="0">
                <a:solidFill>
                  <a:srgbClr val="404040"/>
                </a:solidFill>
                <a:effectLst/>
                <a:latin typeface="-apple-system"/>
              </a:rPr>
              <a:t>推荐模型(RM)</a:t>
            </a:r>
            <a:r>
              <a:rPr lang="en-US" altLang="zh-CN" b="0" i="0" dirty="0">
                <a:solidFill>
                  <a:srgbClr val="404040"/>
                </a:solidFill>
                <a:effectLst/>
                <a:latin typeface="-apple-system"/>
              </a:rPr>
              <a:t> - </a:t>
            </a:r>
            <a:r>
              <a:rPr lang="zh-CN" altLang="en-US" b="0" i="0" dirty="0">
                <a:solidFill>
                  <a:srgbClr val="404040"/>
                </a:solidFill>
                <a:effectLst/>
                <a:latin typeface="-apple-system"/>
              </a:rPr>
              <a:t>等新应用程序也很受欢迎。</a:t>
            </a:r>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a:p>
            <a:r>
              <a:rPr lang="zh-CN" altLang="en-US" dirty="0">
                <a:solidFill>
                  <a:srgbClr val="404040"/>
                </a:solidFill>
                <a:effectLst/>
                <a:latin typeface="-apple-system"/>
                <a:sym typeface="+mn-ea"/>
              </a:rPr>
              <a:t>深度神经网络等新兴应用对芯片外内存带宽有较高的要求。然而，在芯片封装和系统板严格的物理约束下，进一步增加片外内存的带宽变得非常昂贵。此外，跨内存层次的数据传输占系统总能耗的很大一部分，而且随着技术扩展的停滞和新兴应用的数据重用特性较差，这一比例在稳步上升</a:t>
            </a:r>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a:p>
            <a:endParaRPr lang="zh-CN" altLang="en-US" b="0" i="0" dirty="0">
              <a:solidFill>
                <a:srgbClr val="404040"/>
              </a:solidFill>
              <a:effectLst/>
              <a:latin typeface="-apple-system"/>
            </a:endParaRPr>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对于传统的</a:t>
            </a:r>
            <a:r>
              <a:rPr lang="en-US" altLang="zh-CN" sz="1200" b="1" kern="1200" dirty="0">
                <a:solidFill>
                  <a:schemeClr val="tx1"/>
                </a:solidFill>
                <a:effectLst/>
                <a:latin typeface="+mn-lt"/>
                <a:ea typeface="+mn-ea"/>
                <a:cs typeface="+mn-cs"/>
              </a:rPr>
              <a:t>von</a:t>
            </a:r>
            <a:r>
              <a:rPr lang="zh-CN" altLang="en-US" sz="1200" b="1" kern="1200" dirty="0">
                <a:solidFill>
                  <a:schemeClr val="tx1"/>
                </a:solidFill>
                <a:effectLst/>
                <a:latin typeface="+mn-lt"/>
                <a:ea typeface="+mn-ea"/>
                <a:cs typeface="+mn-cs"/>
              </a:rPr>
              <a:t>体系结构</a:t>
            </a:r>
            <a:endParaRPr lang="zh-CN" altLang="zh-CN" sz="1200" b="1" kern="1200" dirty="0">
              <a:solidFill>
                <a:schemeClr val="tx1"/>
              </a:solidFill>
              <a:effectLst/>
              <a:latin typeface="+mn-lt"/>
              <a:ea typeface="+mn-ea"/>
              <a:cs typeface="+mn-cs"/>
            </a:endParaRPr>
          </a:p>
          <a:p>
            <a:endParaRPr lang="zh-CN" altLang="zh-CN" sz="1200" b="1" kern="1200" dirty="0">
              <a:solidFill>
                <a:schemeClr val="tx1"/>
              </a:solidFill>
              <a:effectLst/>
              <a:latin typeface="+mn-lt"/>
              <a:ea typeface="+mn-ea"/>
              <a:cs typeface="+mn-cs"/>
            </a:endParaRPr>
          </a:p>
          <a:p>
            <a:r>
              <a:rPr lang="zh-CN" altLang="zh-CN" sz="1200" b="1" kern="1200" dirty="0">
                <a:solidFill>
                  <a:schemeClr val="tx1"/>
                </a:solidFill>
                <a:effectLst/>
                <a:latin typeface="+mn-lt"/>
                <a:ea typeface="+mn-ea"/>
                <a:cs typeface="+mn-cs"/>
              </a:rPr>
              <a:t>冯：CPU和主内存之间的内存通道带宽成为性能瓶颈，并且在CPU和主内存之间传输数据需要消耗大量能量。</a:t>
            </a:r>
            <a:endParaRPr lang="zh-CN" altLang="zh-CN" sz="1200" b="1" kern="1200" dirty="0">
              <a:solidFill>
                <a:schemeClr val="tx1"/>
              </a:solidFill>
              <a:effectLst/>
              <a:latin typeface="+mn-lt"/>
              <a:ea typeface="+mn-ea"/>
              <a:cs typeface="+mn-cs"/>
            </a:endParaRPr>
          </a:p>
          <a:p>
            <a:endParaRPr lang="zh-CN" altLang="zh-CN" sz="1200" b="1"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传统意义上的冯·诺依曼架构，计算单元不管有多快，数据一定是从硬盘搬到主存，再搬到计算单元（</a:t>
            </a:r>
            <a:r>
              <a:rPr lang="en-US" altLang="zh-CN" sz="1200" kern="1200" dirty="0">
                <a:solidFill>
                  <a:schemeClr val="tx1"/>
                </a:solidFill>
                <a:effectLst/>
                <a:latin typeface="+mn-lt"/>
                <a:ea typeface="+mn-ea"/>
                <a:cs typeface="+mn-cs"/>
              </a:rPr>
              <a:t>PU</a:t>
            </a:r>
            <a:r>
              <a:rPr lang="zh-CN" altLang="zh-CN" sz="1200" kern="1200" dirty="0">
                <a:solidFill>
                  <a:schemeClr val="tx1"/>
                </a:solidFill>
                <a:effectLst/>
                <a:latin typeface="+mn-lt"/>
                <a:ea typeface="+mn-ea"/>
                <a:cs typeface="+mn-cs"/>
              </a:rPr>
              <a:t>）里面。</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【3D</a:t>
            </a:r>
            <a:r>
              <a:rPr lang="zh-CN" altLang="zh-CN" sz="1200" kern="1200" dirty="0">
                <a:solidFill>
                  <a:schemeClr val="tx1"/>
                </a:solidFill>
                <a:effectLst/>
                <a:latin typeface="+mn-lt"/>
                <a:ea typeface="+mn-ea"/>
                <a:cs typeface="+mn-cs"/>
              </a:rPr>
              <a:t>堆叠</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是一种方法，可以把更多的内存放在计算处理单元里，以减少芯片内外的数据搬移，提高计算和存储之间的带宽。</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但是：</a:t>
            </a:r>
            <a:r>
              <a:rPr lang="en-US" altLang="zh-CN" sz="1200" dirty="0"/>
              <a:t>3D</a:t>
            </a:r>
            <a:r>
              <a:rPr lang="zh-CN" altLang="zh-CN" sz="1200" dirty="0"/>
              <a:t>或</a:t>
            </a:r>
            <a:r>
              <a:rPr lang="en-US" altLang="zh-CN" sz="1200" dirty="0"/>
              <a:t>2.5D</a:t>
            </a:r>
            <a:r>
              <a:rPr lang="zh-CN" altLang="zh-CN" sz="1200" dirty="0"/>
              <a:t>集成本身不能自动为处理器提供比标准</a:t>
            </a:r>
            <a:r>
              <a:rPr lang="en-US" altLang="zh-CN" sz="1200" dirty="0"/>
              <a:t>DRAM</a:t>
            </a:r>
            <a:r>
              <a:rPr lang="zh-CN" altLang="zh-CN" sz="1200" dirty="0"/>
              <a:t>更高的带宽。</a:t>
            </a:r>
            <a:endParaRPr lang="en-US" altLang="zh-CN" sz="1200" dirty="0"/>
          </a:p>
          <a:p>
            <a:r>
              <a:rPr lang="zh-CN" altLang="zh-CN" sz="1200" dirty="0"/>
              <a:t>这是因为每个</a:t>
            </a:r>
            <a:r>
              <a:rPr lang="en-US" altLang="zh-CN" sz="1200" dirty="0"/>
              <a:t>DRAM</a:t>
            </a:r>
            <a:r>
              <a:rPr lang="zh-CN" altLang="zh-CN" sz="1200" dirty="0"/>
              <a:t>库的带宽被设计成与设备</a:t>
            </a:r>
            <a:r>
              <a:rPr lang="en-US" altLang="zh-CN" sz="1200" dirty="0"/>
              <a:t>I/O</a:t>
            </a:r>
            <a:r>
              <a:rPr lang="zh-CN" altLang="zh-CN" sz="1200" dirty="0"/>
              <a:t>的带宽相匹配。为了给处理器提供更高的带宽，需要对</a:t>
            </a:r>
            <a:r>
              <a:rPr lang="en-US" altLang="zh-CN" sz="1200" dirty="0"/>
              <a:t>DRAM</a:t>
            </a:r>
            <a:r>
              <a:rPr lang="zh-CN" altLang="zh-CN" sz="1200" dirty="0"/>
              <a:t>进行大量的定制，这将显著增加成本</a:t>
            </a:r>
            <a:endParaRPr lang="zh-CN" altLang="zh-CN" sz="1200" dirty="0"/>
          </a:p>
          <a:p>
            <a:endParaRPr lang="zh-CN" altLang="zh-CN" sz="1200" dirty="0"/>
          </a:p>
          <a:p>
            <a:r>
              <a:rPr lang="zh-CN" altLang="zh-CN" b="1" dirty="0">
                <a:effectLst/>
                <a:sym typeface="+mn-ea"/>
              </a:rPr>
              <a:t>我们现在考虑的</a:t>
            </a:r>
            <a:r>
              <a:rPr lang="zh-CN" altLang="zh-CN" b="1" dirty="0">
                <a:effectLst/>
                <a:sym typeface="+mn-ea"/>
              </a:rPr>
              <a:t>是针对存储进行优化，研究计算存储的一体化的架构</a:t>
            </a:r>
            <a:r>
              <a:rPr lang="zh-CN" altLang="zh-CN" dirty="0">
                <a:effectLst/>
                <a:sym typeface="+mn-ea"/>
              </a:rPr>
              <a:t>。</a:t>
            </a:r>
            <a:endParaRPr lang="en-US" altLang="zh-CN" kern="1200" dirty="0">
              <a:solidFill>
                <a:schemeClr val="tx1"/>
              </a:solidFill>
              <a:effectLst/>
              <a:latin typeface="+mn-lt"/>
              <a:ea typeface="+mn-ea"/>
              <a:cs typeface="+mn-cs"/>
            </a:endParaRPr>
          </a:p>
          <a:p>
            <a:endParaRPr lang="en-US" altLang="zh-CN" sz="1200" dirty="0"/>
          </a:p>
          <a:p>
            <a:endParaRPr lang="en-US" altLang="zh-CN" sz="1200" dirty="0"/>
          </a:p>
          <a:p>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楷体" panose="02010609060101010101" charset="-122"/>
                <a:ea typeface="楷体" panose="02010609060101010101" charset="-122"/>
                <a:cs typeface="楷体" panose="02010609060101010101" charset="-122"/>
                <a:sym typeface="+mn-ea"/>
              </a:rPr>
              <a:t>直接在内存中处理数据，而不是把数据从内存读取到CPU中再进行处理。这样可以最大限度地减少数据传输量。</a:t>
            </a:r>
            <a:endParaRPr lang="zh-CN" altLang="en-US" dirty="0">
              <a:latin typeface="楷体" panose="02010609060101010101" charset="-122"/>
              <a:ea typeface="楷体" panose="02010609060101010101" charset="-122"/>
              <a:cs typeface="楷体" panose="02010609060101010101" charset="-122"/>
            </a:endParaRPr>
          </a:p>
          <a:p>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比如，</a:t>
            </a:r>
            <a:r>
              <a:rPr lang="zh-CN" altLang="zh-CN" sz="1200" kern="1200" dirty="0">
                <a:solidFill>
                  <a:schemeClr val="tx1"/>
                </a:solidFill>
                <a:effectLst/>
                <a:latin typeface="+mn-lt"/>
                <a:ea typeface="+mn-ea"/>
                <a:cs typeface="+mn-cs"/>
              </a:rPr>
              <a:t>想想我们的人脑，人类的大脑是有没有计算和存储的区别，有没有说比如用左半球来计算，右半球做存储吗？没有，我们人脑本身的计算和存储都发生在同一个地方，不需要数据搬移。</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从生物角度讲，大脑存储大量的知识，能够快速提取并访问，而大脑的内存和计算并不是分开的，更多的是存在一定的相容性。</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未来的计算机不是</a:t>
            </a:r>
            <a:r>
              <a:rPr lang="zh-CN" altLang="zh-CN" sz="1200" b="1" kern="1200" dirty="0">
                <a:solidFill>
                  <a:schemeClr val="tx1"/>
                </a:solidFill>
                <a:effectLst/>
                <a:latin typeface="+mn-lt"/>
                <a:ea typeface="+mn-ea"/>
                <a:cs typeface="+mn-cs"/>
              </a:rPr>
              <a:t>基于计算的</a:t>
            </a:r>
            <a:r>
              <a:rPr lang="en-US" altLang="zh-CN" sz="1200" b="1" kern="1200" dirty="0">
                <a:solidFill>
                  <a:schemeClr val="tx1"/>
                </a:solidFill>
                <a:effectLst/>
                <a:latin typeface="+mn-lt"/>
                <a:ea typeface="+mn-ea"/>
                <a:cs typeface="+mn-cs"/>
              </a:rPr>
              <a:t>memory</a:t>
            </a:r>
            <a:r>
              <a:rPr lang="zh-CN" altLang="zh-CN" sz="1200" kern="1200" dirty="0">
                <a:solidFill>
                  <a:schemeClr val="tx1"/>
                </a:solidFill>
                <a:effectLst/>
                <a:latin typeface="+mn-lt"/>
                <a:ea typeface="+mn-ea"/>
                <a:cs typeface="+mn-cs"/>
              </a:rPr>
              <a:t>，而是</a:t>
            </a:r>
            <a:r>
              <a:rPr lang="zh-CN" altLang="zh-CN" sz="1200" b="1" kern="1200" dirty="0">
                <a:solidFill>
                  <a:schemeClr val="tx1"/>
                </a:solidFill>
                <a:effectLst/>
                <a:latin typeface="+mn-lt"/>
                <a:ea typeface="+mn-ea"/>
                <a:cs typeface="+mn-cs"/>
              </a:rPr>
              <a:t>基于</a:t>
            </a:r>
            <a:r>
              <a:rPr lang="en-US" altLang="zh-CN" sz="1200" b="1" kern="1200" dirty="0">
                <a:solidFill>
                  <a:schemeClr val="tx1"/>
                </a:solidFill>
                <a:effectLst/>
                <a:latin typeface="+mn-lt"/>
                <a:ea typeface="+mn-ea"/>
                <a:cs typeface="+mn-cs"/>
              </a:rPr>
              <a:t>memory</a:t>
            </a:r>
            <a:r>
              <a:rPr lang="zh-CN" altLang="zh-CN" sz="1200" b="1" kern="1200" dirty="0">
                <a:solidFill>
                  <a:schemeClr val="tx1"/>
                </a:solidFill>
                <a:effectLst/>
                <a:latin typeface="+mn-lt"/>
                <a:ea typeface="+mn-ea"/>
                <a:cs typeface="+mn-cs"/>
              </a:rPr>
              <a:t>的计算</a:t>
            </a:r>
            <a:r>
              <a:rPr lang="zh-CN" altLang="zh-CN" sz="1200" kern="1200" dirty="0">
                <a:solidFill>
                  <a:schemeClr val="tx1"/>
                </a:solidFill>
                <a:effectLst/>
                <a:latin typeface="+mn-lt"/>
                <a:ea typeface="+mn-ea"/>
                <a:cs typeface="+mn-cs"/>
              </a:rPr>
              <a:t>，应该更多的做到融合。</a:t>
            </a: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问题：</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1</a:t>
            </a:r>
            <a:r>
              <a:rPr lang="zh-CN" altLang="en-US" sz="1200" dirty="0"/>
              <a:t>、</a:t>
            </a:r>
            <a:r>
              <a:rPr lang="en-US" altLang="zh-CN" sz="1200" dirty="0"/>
              <a:t>3D</a:t>
            </a:r>
            <a:r>
              <a:rPr lang="zh-CN" altLang="zh-CN" sz="1200" dirty="0"/>
              <a:t>或</a:t>
            </a:r>
            <a:r>
              <a:rPr lang="en-US" altLang="zh-CN" sz="1200" dirty="0"/>
              <a:t>2.5D</a:t>
            </a:r>
            <a:r>
              <a:rPr lang="zh-CN" altLang="zh-CN" sz="1200" dirty="0"/>
              <a:t>集成本身不能自动为处理器提供比标准</a:t>
            </a:r>
            <a:r>
              <a:rPr lang="en-US" altLang="zh-CN" sz="1200" dirty="0"/>
              <a:t>DRAM</a:t>
            </a:r>
            <a:r>
              <a:rPr lang="zh-CN" altLang="zh-CN" sz="1200" dirty="0"/>
              <a:t>更高的带宽。</a:t>
            </a:r>
            <a:endParaRPr lang="en-US" altLang="zh-CN" sz="1200" dirty="0"/>
          </a:p>
          <a:p>
            <a:r>
              <a:rPr lang="zh-CN" altLang="zh-CN" sz="1200" dirty="0"/>
              <a:t>这是因为每个</a:t>
            </a:r>
            <a:r>
              <a:rPr lang="en-US" altLang="zh-CN" sz="1200" dirty="0"/>
              <a:t>DRAM</a:t>
            </a:r>
            <a:r>
              <a:rPr lang="zh-CN" altLang="zh-CN" sz="1200" dirty="0"/>
              <a:t>库的带宽被设计成与设备</a:t>
            </a:r>
            <a:r>
              <a:rPr lang="en-US" altLang="zh-CN" sz="1200" dirty="0"/>
              <a:t>I/O</a:t>
            </a:r>
            <a:r>
              <a:rPr lang="zh-CN" altLang="zh-CN" sz="1200" dirty="0"/>
              <a:t>的带宽相匹配。为了给处理器提供更高的带宽，需要对</a:t>
            </a:r>
            <a:r>
              <a:rPr lang="en-US" altLang="zh-CN" sz="1200" dirty="0"/>
              <a:t>DRAM</a:t>
            </a:r>
            <a:r>
              <a:rPr lang="zh-CN" altLang="zh-CN" sz="1200" dirty="0"/>
              <a:t>进行大量的定制，这将显著增加成本</a:t>
            </a:r>
            <a:endParaRPr lang="en-US" altLang="zh-CN" sz="1200" dirty="0"/>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2</a:t>
            </a:r>
            <a:r>
              <a:rPr lang="zh-CN" altLang="en-US" sz="1200" dirty="0"/>
              <a:t>、</a:t>
            </a:r>
            <a:r>
              <a:rPr lang="zh-CN" altLang="zh-CN" sz="1200" dirty="0">
                <a:latin typeface="仿宋" panose="02010609060101010101" pitchFamily="49" charset="-122"/>
                <a:ea typeface="仿宋" panose="02010609060101010101" pitchFamily="49" charset="-122"/>
              </a:rPr>
              <a:t>为了</a:t>
            </a:r>
            <a:r>
              <a:rPr lang="zh-CN" altLang="zh-CN" sz="1200" b="1" dirty="0">
                <a:latin typeface="仿宋" panose="02010609060101010101" pitchFamily="49" charset="-122"/>
                <a:ea typeface="仿宋" panose="02010609060101010101" pitchFamily="49" charset="-122"/>
              </a:rPr>
              <a:t>协调主机和内存中处理器之间的通信</a:t>
            </a:r>
            <a:r>
              <a:rPr lang="zh-CN" altLang="zh-CN" sz="1200" dirty="0">
                <a:latin typeface="仿宋" panose="02010609060101010101" pitchFamily="49" charset="-122"/>
                <a:ea typeface="仿宋" panose="02010609060101010101" pitchFamily="49" charset="-122"/>
              </a:rPr>
              <a:t>，过去的</a:t>
            </a:r>
            <a:r>
              <a:rPr lang="en-US" altLang="zh-CN" sz="1200" dirty="0">
                <a:latin typeface="仿宋" panose="02010609060101010101" pitchFamily="49" charset="-122"/>
                <a:ea typeface="仿宋" panose="02010609060101010101" pitchFamily="49" charset="-122"/>
              </a:rPr>
              <a:t>PIM</a:t>
            </a:r>
            <a:r>
              <a:rPr lang="zh-CN" altLang="zh-CN" sz="1200" dirty="0">
                <a:latin typeface="仿宋" panose="02010609060101010101" pitchFamily="49" charset="-122"/>
                <a:ea typeface="仿宋" panose="02010609060101010101" pitchFamily="49" charset="-122"/>
              </a:rPr>
              <a:t>体系结构常常要求在主机处理器和</a:t>
            </a:r>
            <a:r>
              <a:rPr lang="en-US" altLang="zh-CN" sz="1200" dirty="0">
                <a:latin typeface="仿宋" panose="02010609060101010101" pitchFamily="49" charset="-122"/>
                <a:ea typeface="仿宋" panose="02010609060101010101" pitchFamily="49" charset="-122"/>
              </a:rPr>
              <a:t>/</a:t>
            </a:r>
            <a:r>
              <a:rPr lang="zh-CN" altLang="zh-CN" sz="1200" dirty="0">
                <a:latin typeface="仿宋" panose="02010609060101010101" pitchFamily="49" charset="-122"/>
                <a:ea typeface="仿宋" panose="02010609060101010101" pitchFamily="49" charset="-122"/>
              </a:rPr>
              <a:t>或应用程序代码中进行显著的更改，而内存制造商</a:t>
            </a:r>
            <a:r>
              <a:rPr lang="zh-CN" altLang="zh-CN" sz="1200" b="1" dirty="0">
                <a:latin typeface="仿宋" panose="02010609060101010101" pitchFamily="49" charset="-122"/>
                <a:ea typeface="仿宋" panose="02010609060101010101" pitchFamily="49" charset="-122"/>
              </a:rPr>
              <a:t>很难控制</a:t>
            </a:r>
            <a:r>
              <a:rPr lang="zh-CN" altLang="zh-CN" sz="1200" dirty="0">
                <a:latin typeface="仿宋" panose="02010609060101010101" pitchFamily="49" charset="-122"/>
                <a:ea typeface="仿宋" panose="02010609060101010101" pitchFamily="49" charset="-122"/>
              </a:rPr>
              <a:t>这些更改。</a:t>
            </a:r>
            <a:endParaRPr lang="zh-CN" altLang="zh-CN" sz="1200" dirty="0">
              <a:latin typeface="仿宋" panose="02010609060101010101" pitchFamily="49" charset="-122"/>
              <a:ea typeface="仿宋" panose="02010609060101010101" pitchFamily="49" charset="-122"/>
            </a:endParaRPr>
          </a:p>
          <a:p>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我们优雅地解决了前面提到的挑战，我们提出了一个创新但实用的</a:t>
            </a:r>
            <a:r>
              <a:rPr lang="en-US" altLang="zh-CN" sz="1200" kern="1200" dirty="0">
                <a:solidFill>
                  <a:schemeClr val="tx1"/>
                </a:solidFill>
                <a:effectLst/>
                <a:latin typeface="+mn-lt"/>
                <a:ea typeface="+mn-ea"/>
                <a:cs typeface="+mn-cs"/>
              </a:rPr>
              <a:t>PIM</a:t>
            </a:r>
            <a:r>
              <a:rPr lang="zh-CN" altLang="zh-CN" sz="1200" kern="1200" dirty="0">
                <a:solidFill>
                  <a:schemeClr val="tx1"/>
                </a:solidFill>
                <a:effectLst/>
                <a:latin typeface="+mn-lt"/>
                <a:ea typeface="+mn-ea"/>
                <a:cs typeface="+mn-cs"/>
              </a:rPr>
              <a:t>架构。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首先，它不会干扰商品</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的关键组件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即子阵列和银行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1200" kern="1200" dirty="0">
                <a:solidFill>
                  <a:schemeClr val="tx1"/>
                </a:solidFill>
                <a:effectLst/>
                <a:latin typeface="+mn-lt"/>
                <a:ea typeface="+mn-ea"/>
                <a:cs typeface="+mn-cs"/>
              </a:rPr>
              <a:t>相反，它利用</a:t>
            </a:r>
            <a:r>
              <a:rPr lang="en-US" altLang="zh-CN" sz="1200" kern="1200" dirty="0">
                <a:solidFill>
                  <a:schemeClr val="tx1"/>
                </a:solidFill>
                <a:effectLst/>
                <a:latin typeface="+mn-lt"/>
                <a:ea typeface="+mn-ea"/>
                <a:cs typeface="+mn-cs"/>
              </a:rPr>
              <a:t>Bank</a:t>
            </a:r>
            <a:r>
              <a:rPr lang="zh-CN" altLang="zh-CN" sz="1200" kern="1200" dirty="0">
                <a:solidFill>
                  <a:schemeClr val="tx1"/>
                </a:solidFill>
                <a:effectLst/>
                <a:latin typeface="+mn-lt"/>
                <a:ea typeface="+mn-ea"/>
                <a:cs typeface="+mn-cs"/>
              </a:rPr>
              <a:t>级的并行性为</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中的处理器提供更高的带宽和更低的每比特传输能量。也就是说，它可以轻松无缝地与任何商品</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集成。</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1200" kern="1200" dirty="0">
                <a:solidFill>
                  <a:schemeClr val="tx1"/>
                </a:solidFill>
                <a:effectLst/>
                <a:latin typeface="+mn-lt"/>
                <a:ea typeface="+mn-ea"/>
                <a:cs typeface="+mn-cs"/>
              </a:rPr>
              <a:t>其次，它不要求对包括</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控制器在内的现代商业处理器的任何组件进行任何更改，因为它是为主机处理器设计的，通过标准</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接口来控制</a:t>
            </a:r>
            <a:r>
              <a:rPr lang="en-US" altLang="zh-CN" sz="1200" kern="1200" dirty="0">
                <a:solidFill>
                  <a:schemeClr val="tx1"/>
                </a:solidFill>
                <a:effectLst/>
                <a:latin typeface="+mn-lt"/>
                <a:ea typeface="+mn-ea"/>
                <a:cs typeface="+mn-cs"/>
              </a:rPr>
              <a:t>PIM</a:t>
            </a:r>
            <a:r>
              <a:rPr lang="zh-CN" altLang="zh-CN" sz="1200" kern="1200" dirty="0">
                <a:solidFill>
                  <a:schemeClr val="tx1"/>
                </a:solidFill>
                <a:effectLst/>
                <a:latin typeface="+mn-lt"/>
                <a:ea typeface="+mn-ea"/>
                <a:cs typeface="+mn-cs"/>
              </a:rPr>
              <a:t>操作。这可以方便地将当前符合</a:t>
            </a:r>
            <a:r>
              <a:rPr lang="en-US" altLang="zh-CN" sz="1200" kern="1200" dirty="0" err="1">
                <a:solidFill>
                  <a:schemeClr val="tx1"/>
                </a:solidFill>
                <a:effectLst/>
                <a:latin typeface="+mn-lt"/>
                <a:ea typeface="+mn-ea"/>
                <a:cs typeface="+mn-cs"/>
              </a:rPr>
              <a:t>jedec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替换为用于任何系统的</a:t>
            </a:r>
            <a:r>
              <a:rPr lang="en-US" altLang="zh-CN" sz="1200" kern="1200" dirty="0">
                <a:solidFill>
                  <a:schemeClr val="tx1"/>
                </a:solidFill>
                <a:effectLst/>
                <a:latin typeface="+mn-lt"/>
                <a:ea typeface="+mn-ea"/>
                <a:cs typeface="+mn-cs"/>
              </a:rPr>
              <a:t>PIM-DRAM</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indent="0">
              <a:lnSpc>
                <a:spcPct val="200000"/>
              </a:lnSpc>
              <a:buFont typeface="+mj-lt"/>
              <a:buNone/>
            </a:pPr>
            <a:r>
              <a:rPr lang="en-US" altLang="zh-CN" dirty="0">
                <a:latin typeface="楷体" panose="02010609060101010101" charset="-122"/>
                <a:ea typeface="楷体" panose="02010609060101010101" charset="-122"/>
                <a:sym typeface="+mn-ea"/>
              </a:rPr>
              <a:t>1</a:t>
            </a:r>
            <a:r>
              <a:rPr lang="zh-CN" altLang="en-US" dirty="0">
                <a:latin typeface="楷体" panose="02010609060101010101" charset="-122"/>
                <a:ea typeface="楷体" panose="02010609060101010101" charset="-122"/>
                <a:sym typeface="+mn-ea"/>
              </a:rPr>
              <a:t>、</a:t>
            </a:r>
            <a:r>
              <a:rPr lang="zh-CN" altLang="zh-CN" dirty="0">
                <a:latin typeface="楷体" panose="02010609060101010101" charset="-122"/>
                <a:ea typeface="楷体" panose="02010609060101010101" charset="-122"/>
                <a:sym typeface="+mn-ea"/>
              </a:rPr>
              <a:t>基于</a:t>
            </a:r>
            <a:r>
              <a:rPr lang="zh-CN" altLang="en-US" dirty="0">
                <a:latin typeface="楷体" panose="02010609060101010101" charset="-122"/>
                <a:ea typeface="楷体" panose="02010609060101010101" charset="-122"/>
                <a:sym typeface="+mn-ea"/>
              </a:rPr>
              <a:t>来</a:t>
            </a:r>
            <a:r>
              <a:rPr lang="en-US" altLang="zh-CN" dirty="0">
                <a:latin typeface="楷体" panose="02010609060101010101" charset="-122"/>
                <a:ea typeface="楷体" panose="02010609060101010101" charset="-122"/>
                <a:sym typeface="+mn-ea"/>
              </a:rPr>
              <a:t>HBM2</a:t>
            </a:r>
            <a:r>
              <a:rPr lang="zh-CN" altLang="zh-CN" dirty="0">
                <a:latin typeface="楷体" panose="02010609060101010101" charset="-122"/>
                <a:ea typeface="楷体" panose="02010609060101010101" charset="-122"/>
                <a:sym typeface="+mn-ea"/>
              </a:rPr>
              <a:t>设计实现</a:t>
            </a:r>
            <a:r>
              <a:rPr lang="zh-CN" altLang="en-US" dirty="0">
                <a:latin typeface="楷体" panose="02010609060101010101" charset="-122"/>
                <a:ea typeface="楷体" panose="02010609060101010101" charset="-122"/>
                <a:sym typeface="+mn-ea"/>
              </a:rPr>
              <a:t>了</a:t>
            </a:r>
            <a:r>
              <a:rPr lang="en-US" altLang="zh-CN" dirty="0">
                <a:latin typeface="楷体" panose="02010609060101010101" charset="-122"/>
                <a:ea typeface="楷体" panose="02010609060101010101" charset="-122"/>
                <a:sym typeface="+mn-ea"/>
              </a:rPr>
              <a:t>PIM-HBM</a:t>
            </a:r>
            <a:r>
              <a:rPr lang="zh-CN" altLang="zh-CN" dirty="0">
                <a:latin typeface="楷体" panose="02010609060101010101" charset="-122"/>
                <a:ea typeface="楷体" panose="02010609060101010101" charset="-122"/>
                <a:sym typeface="+mn-ea"/>
              </a:rPr>
              <a:t>体系结构</a:t>
            </a:r>
            <a:endParaRPr lang="zh-CN" altLang="zh-CN" dirty="0">
              <a:latin typeface="楷体" panose="02010609060101010101" charset="-122"/>
              <a:ea typeface="楷体" panose="02010609060101010101" charset="-122"/>
              <a:sym typeface="+mn-ea"/>
            </a:endParaRPr>
          </a:p>
          <a:p>
            <a:pPr lvl="0" indent="0">
              <a:lnSpc>
                <a:spcPct val="200000"/>
              </a:lnSpc>
              <a:buFont typeface="+mj-lt"/>
              <a:buNone/>
            </a:pPr>
            <a:r>
              <a:rPr lang="en-US" altLang="zh-CN" dirty="0">
                <a:latin typeface="楷体" panose="02010609060101010101" charset="-122"/>
                <a:ea typeface="楷体" panose="02010609060101010101" charset="-122"/>
                <a:sym typeface="+mn-ea"/>
              </a:rPr>
              <a:t>2</a:t>
            </a:r>
            <a:r>
              <a:rPr lang="zh-CN" altLang="en-US" dirty="0">
                <a:latin typeface="楷体" panose="02010609060101010101" charset="-122"/>
                <a:ea typeface="楷体" panose="02010609060101010101" charset="-122"/>
                <a:sym typeface="+mn-ea"/>
              </a:rPr>
              <a:t>、</a:t>
            </a:r>
            <a:r>
              <a:rPr lang="zh-CN" altLang="zh-CN" dirty="0">
                <a:latin typeface="楷体" panose="02010609060101010101" charset="-122"/>
                <a:ea typeface="楷体" panose="02010609060101010101" charset="-122"/>
                <a:sym typeface="+mn-ea"/>
              </a:rPr>
              <a:t>使用</a:t>
            </a:r>
            <a:r>
              <a:rPr lang="en-US" altLang="zh-CN" dirty="0">
                <a:latin typeface="楷体" panose="02010609060101010101" charset="-122"/>
                <a:ea typeface="楷体" panose="02010609060101010101" charset="-122"/>
                <a:sym typeface="+mn-ea"/>
              </a:rPr>
              <a:t>20nm DRAM</a:t>
            </a:r>
            <a:r>
              <a:rPr lang="zh-CN" altLang="zh-CN" dirty="0">
                <a:latin typeface="楷体" panose="02010609060101010101" charset="-122"/>
                <a:ea typeface="楷体" panose="02010609060101010101" charset="-122"/>
                <a:sym typeface="+mn-ea"/>
              </a:rPr>
              <a:t>技术制造实现后，将其与未经修改的商业处理器集成。</a:t>
            </a:r>
            <a:endParaRPr lang="zh-CN" altLang="zh-CN" dirty="0">
              <a:latin typeface="楷体" panose="02010609060101010101" charset="-122"/>
              <a:ea typeface="楷体" panose="02010609060101010101" charset="-122"/>
              <a:sym typeface="+mn-ea"/>
            </a:endParaRPr>
          </a:p>
          <a:p>
            <a:pPr lvl="0" indent="0">
              <a:lnSpc>
                <a:spcPct val="200000"/>
              </a:lnSpc>
              <a:buFont typeface="+mj-lt"/>
              <a:buNone/>
            </a:pPr>
            <a:r>
              <a:rPr lang="en-US" altLang="zh-CN" dirty="0">
                <a:latin typeface="楷体" panose="02010609060101010101" charset="-122"/>
                <a:ea typeface="楷体" panose="02010609060101010101" charset="-122"/>
                <a:sym typeface="+mn-ea"/>
              </a:rPr>
              <a:t>3</a:t>
            </a:r>
            <a:r>
              <a:rPr lang="zh-CN" altLang="en-US" dirty="0">
                <a:latin typeface="楷体" panose="02010609060101010101" charset="-122"/>
                <a:ea typeface="楷体" panose="02010609060101010101" charset="-122"/>
                <a:sym typeface="+mn-ea"/>
              </a:rPr>
              <a:t>、</a:t>
            </a:r>
            <a:r>
              <a:rPr lang="zh-CN" altLang="zh-CN" dirty="0">
                <a:latin typeface="楷体" panose="02010609060101010101" charset="-122"/>
                <a:ea typeface="楷体" panose="02010609060101010101" charset="-122"/>
                <a:sym typeface="+mn-ea"/>
              </a:rPr>
              <a:t>为了不改变现有的</a:t>
            </a:r>
            <a:r>
              <a:rPr lang="en-US" altLang="zh-CN" dirty="0">
                <a:latin typeface="楷体" panose="02010609060101010101" charset="-122"/>
                <a:ea typeface="楷体" panose="02010609060101010101" charset="-122"/>
                <a:sym typeface="+mn-ea"/>
              </a:rPr>
              <a:t>NN</a:t>
            </a:r>
            <a:r>
              <a:rPr lang="zh-CN" altLang="zh-CN" dirty="0">
                <a:latin typeface="楷体" panose="02010609060101010101" charset="-122"/>
                <a:ea typeface="楷体" panose="02010609060101010101" charset="-122"/>
                <a:sym typeface="+mn-ea"/>
              </a:rPr>
              <a:t>应用程序代码，开发了一个软件栈。它是由一个主要的</a:t>
            </a:r>
            <a:r>
              <a:rPr lang="en-US" altLang="zh-CN" dirty="0">
                <a:latin typeface="楷体" panose="02010609060101010101" charset="-122"/>
                <a:ea typeface="楷体" panose="02010609060101010101" charset="-122"/>
                <a:sym typeface="+mn-ea"/>
              </a:rPr>
              <a:t>DRAM</a:t>
            </a:r>
            <a:r>
              <a:rPr lang="zh-CN" altLang="zh-CN" dirty="0">
                <a:latin typeface="楷体" panose="02010609060101010101" charset="-122"/>
                <a:ea typeface="楷体" panose="02010609060101010101" charset="-122"/>
                <a:sym typeface="+mn-ea"/>
              </a:rPr>
              <a:t>制造商制造的，并与一个未修改的商业处理器集成在一起，具有完整的软件栈支持。</a:t>
            </a:r>
            <a:endParaRPr lang="en-US" altLang="zh-CN" dirty="0">
              <a:latin typeface="楷体" panose="02010609060101010101" charset="-122"/>
              <a:ea typeface="楷体" panose="02010609060101010101" charset="-122"/>
              <a:cs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我们优雅地解决了前面提到的挑战，我们提出了一个创新但实用的</a:t>
            </a:r>
            <a:r>
              <a:rPr lang="en-US" altLang="zh-CN" sz="1200" kern="1200" dirty="0">
                <a:solidFill>
                  <a:schemeClr val="tx1"/>
                </a:solidFill>
                <a:effectLst/>
                <a:latin typeface="+mn-lt"/>
                <a:ea typeface="+mn-ea"/>
                <a:cs typeface="+mn-cs"/>
              </a:rPr>
              <a:t>PIM</a:t>
            </a:r>
            <a:r>
              <a:rPr lang="zh-CN" altLang="zh-CN" sz="1200" kern="1200" dirty="0">
                <a:solidFill>
                  <a:schemeClr val="tx1"/>
                </a:solidFill>
                <a:effectLst/>
                <a:latin typeface="+mn-lt"/>
                <a:ea typeface="+mn-ea"/>
                <a:cs typeface="+mn-cs"/>
              </a:rPr>
              <a:t>架构。</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1200" kern="1200" dirty="0">
                <a:solidFill>
                  <a:schemeClr val="tx1"/>
                </a:solidFill>
                <a:effectLst/>
                <a:latin typeface="+mn-lt"/>
                <a:ea typeface="+mn-ea"/>
                <a:cs typeface="+mn-cs"/>
              </a:rPr>
              <a:t>首先，它不会干扰商品</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的关键组件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即子阵列和</a:t>
            </a:r>
            <a:r>
              <a:rPr lang="en-US" altLang="zh-CN" sz="1200" kern="1200" dirty="0">
                <a:solidFill>
                  <a:schemeClr val="tx1"/>
                </a:solidFill>
                <a:effectLst/>
                <a:latin typeface="+mn-lt"/>
                <a:ea typeface="+mn-ea"/>
                <a:cs typeface="+mn-cs"/>
              </a:rPr>
              <a:t>Bank)</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1200" kern="1200" dirty="0">
                <a:solidFill>
                  <a:schemeClr val="tx1"/>
                </a:solidFill>
                <a:effectLst/>
                <a:latin typeface="+mn-lt"/>
                <a:ea typeface="+mn-ea"/>
                <a:cs typeface="+mn-cs"/>
              </a:rPr>
              <a:t>相反，它利用</a:t>
            </a:r>
            <a:r>
              <a:rPr lang="en-US" altLang="zh-CN" sz="1200" kern="1200" dirty="0">
                <a:solidFill>
                  <a:schemeClr val="tx1"/>
                </a:solidFill>
                <a:effectLst/>
                <a:latin typeface="+mn-lt"/>
                <a:ea typeface="+mn-ea"/>
                <a:cs typeface="+mn-cs"/>
              </a:rPr>
              <a:t>Bank</a:t>
            </a:r>
            <a:r>
              <a:rPr lang="zh-CN" altLang="zh-CN" sz="1200" kern="1200" dirty="0">
                <a:solidFill>
                  <a:schemeClr val="tx1"/>
                </a:solidFill>
                <a:effectLst/>
                <a:latin typeface="+mn-lt"/>
                <a:ea typeface="+mn-ea"/>
                <a:cs typeface="+mn-cs"/>
              </a:rPr>
              <a:t>级的并行性为</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中的处理器提供更高的带宽和更低的每比特传输能量。也就是说，它可以轻松无缝地与任何商品</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集成。</a:t>
            </a:r>
            <a:endParaRPr lang="en-US" altLang="zh-CN" sz="12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zh-CN" sz="1200" kern="1200" dirty="0">
                <a:solidFill>
                  <a:schemeClr val="tx1"/>
                </a:solidFill>
                <a:effectLst/>
                <a:latin typeface="+mn-lt"/>
                <a:ea typeface="+mn-ea"/>
                <a:cs typeface="+mn-cs"/>
              </a:rPr>
              <a:t>其次，它不要求对包括</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控制器在内的现代商业处理器的任何组件进行任何更改，因为它是为主机处理器设计的，通过标准</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接口来控制</a:t>
            </a:r>
            <a:r>
              <a:rPr lang="en-US" altLang="zh-CN" sz="1200" kern="1200" dirty="0">
                <a:solidFill>
                  <a:schemeClr val="tx1"/>
                </a:solidFill>
                <a:effectLst/>
                <a:latin typeface="+mn-lt"/>
                <a:ea typeface="+mn-ea"/>
                <a:cs typeface="+mn-cs"/>
              </a:rPr>
              <a:t>PIM</a:t>
            </a:r>
            <a:r>
              <a:rPr lang="zh-CN" altLang="zh-CN" sz="1200" kern="1200" dirty="0">
                <a:solidFill>
                  <a:schemeClr val="tx1"/>
                </a:solidFill>
                <a:effectLst/>
                <a:latin typeface="+mn-lt"/>
                <a:ea typeface="+mn-ea"/>
                <a:cs typeface="+mn-cs"/>
              </a:rPr>
              <a:t>操作。这可以方便地将当前符合</a:t>
            </a:r>
            <a:r>
              <a:rPr lang="en-US" altLang="zh-CN" sz="1200" kern="1200" dirty="0" err="1">
                <a:solidFill>
                  <a:schemeClr val="tx1"/>
                </a:solidFill>
                <a:effectLst/>
                <a:latin typeface="+mn-lt"/>
                <a:ea typeface="+mn-ea"/>
                <a:cs typeface="+mn-cs"/>
              </a:rPr>
              <a:t>jedec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DRAM</a:t>
            </a:r>
            <a:r>
              <a:rPr lang="zh-CN" altLang="zh-CN" sz="1200" kern="1200" dirty="0">
                <a:solidFill>
                  <a:schemeClr val="tx1"/>
                </a:solidFill>
                <a:effectLst/>
                <a:latin typeface="+mn-lt"/>
                <a:ea typeface="+mn-ea"/>
                <a:cs typeface="+mn-cs"/>
              </a:rPr>
              <a:t>替换为用于任何系统的</a:t>
            </a:r>
            <a:r>
              <a:rPr lang="en-US" altLang="zh-CN" sz="1200" kern="1200" dirty="0">
                <a:solidFill>
                  <a:schemeClr val="tx1"/>
                </a:solidFill>
                <a:effectLst/>
                <a:latin typeface="+mn-lt"/>
                <a:ea typeface="+mn-ea"/>
                <a:cs typeface="+mn-cs"/>
              </a:rPr>
              <a:t>PIM-DRAM</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dirty="0"/>
              <a:t>为了证明其在系统级运行整个软件栈的可行性和有效性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dirty="0">
                <a:latin typeface="楷体" panose="02010609060101010101" charset="-122"/>
                <a:ea typeface="楷体" panose="02010609060101010101" charset="-122"/>
              </a:rPr>
              <a:t>我们的系统级评估表明，与使用普通</a:t>
            </a:r>
            <a:r>
              <a:rPr lang="en-US" altLang="zh-CN" sz="1200" dirty="0">
                <a:latin typeface="楷体" panose="02010609060101010101" charset="-122"/>
                <a:ea typeface="楷体" panose="02010609060101010101" charset="-122"/>
              </a:rPr>
              <a:t>HBM</a:t>
            </a:r>
            <a:r>
              <a:rPr lang="zh-CN" altLang="zh-CN" sz="1200" dirty="0">
                <a:latin typeface="楷体" panose="02010609060101010101" charset="-122"/>
                <a:ea typeface="楷体" panose="02010609060101010101" charset="-122"/>
              </a:rPr>
              <a:t>的处理器相比，使用</a:t>
            </a:r>
            <a:r>
              <a:rPr lang="en-US" altLang="zh-CN" sz="1200" dirty="0">
                <a:latin typeface="楷体" panose="02010609060101010101" charset="-122"/>
                <a:ea typeface="楷体" panose="02010609060101010101" charset="-122"/>
              </a:rPr>
              <a:t>PIM-HBM</a:t>
            </a:r>
            <a:r>
              <a:rPr lang="zh-CN" altLang="zh-CN" sz="1200" dirty="0">
                <a:latin typeface="楷体" panose="02010609060101010101" charset="-122"/>
                <a:ea typeface="楷体" panose="02010609060101010101" charset="-122"/>
              </a:rPr>
              <a:t>的处理器可以分别执行内存约束的</a:t>
            </a:r>
            <a:r>
              <a:rPr lang="en-US" altLang="zh-CN" sz="1200" dirty="0">
                <a:latin typeface="楷体" panose="02010609060101010101" charset="-122"/>
                <a:ea typeface="楷体" panose="02010609060101010101" charset="-122"/>
              </a:rPr>
              <a:t>NN</a:t>
            </a:r>
            <a:r>
              <a:rPr lang="zh-CN" altLang="zh-CN" sz="1200" dirty="0">
                <a:latin typeface="楷体" panose="02010609060101010101" charset="-122"/>
                <a:ea typeface="楷体" panose="02010609060101010101" charset="-122"/>
              </a:rPr>
              <a:t>内核和应用程序</a:t>
            </a:r>
            <a:r>
              <a:rPr lang="en-US" altLang="zh-CN" sz="1200" dirty="0">
                <a:latin typeface="楷体" panose="02010609060101010101" charset="-122"/>
                <a:ea typeface="楷体" panose="02010609060101010101" charset="-122"/>
              </a:rPr>
              <a:t>11.2</a:t>
            </a:r>
            <a:r>
              <a:rPr lang="zh-CN" altLang="zh-CN" sz="1200" dirty="0">
                <a:latin typeface="楷体" panose="02010609060101010101" charset="-122"/>
                <a:ea typeface="楷体" panose="02010609060101010101" charset="-122"/>
              </a:rPr>
              <a:t>×</a:t>
            </a:r>
            <a:r>
              <a:rPr lang="en-US" altLang="zh-CN" sz="1200" dirty="0">
                <a:latin typeface="楷体" panose="02010609060101010101" charset="-122"/>
                <a:ea typeface="楷体" panose="02010609060101010101" charset="-122"/>
              </a:rPr>
              <a:t>and 3.5</a:t>
            </a:r>
            <a:r>
              <a:rPr lang="zh-CN" altLang="zh-CN" sz="1200" dirty="0">
                <a:latin typeface="楷体" panose="02010609060101010101" charset="-122"/>
                <a:ea typeface="楷体" panose="02010609060101010101" charset="-122"/>
              </a:rPr>
              <a:t>×</a:t>
            </a:r>
            <a:r>
              <a:rPr lang="en-US" altLang="zh-CN" sz="1200" dirty="0">
                <a:latin typeface="楷体" panose="02010609060101010101" charset="-122"/>
                <a:ea typeface="楷体" panose="02010609060101010101" charset="-122"/>
              </a:rPr>
              <a:t>faster</a:t>
            </a:r>
            <a:r>
              <a:rPr lang="zh-CN" altLang="zh-CN" sz="1200" dirty="0">
                <a:latin typeface="楷体" panose="02010609060101010101" charset="-122"/>
                <a:ea typeface="楷体" panose="02010609060101010101" charset="-122"/>
              </a:rPr>
              <a:t>。除了性能改进，</a:t>
            </a:r>
            <a:r>
              <a:rPr lang="en-US" altLang="zh-CN" sz="1200" dirty="0">
                <a:latin typeface="楷体" panose="02010609060101010101" charset="-122"/>
                <a:ea typeface="楷体" panose="02010609060101010101" charset="-122"/>
              </a:rPr>
              <a:t>PIM</a:t>
            </a:r>
            <a:r>
              <a:rPr lang="zh-CN" altLang="zh-CN" sz="1200" dirty="0">
                <a:latin typeface="楷体" panose="02010609060101010101" charset="-122"/>
                <a:ea typeface="楷体" panose="02010609060101010101" charset="-122"/>
              </a:rPr>
              <a:t>通过</a:t>
            </a:r>
            <a:r>
              <a:rPr lang="en-US" altLang="zh-CN" sz="1200" dirty="0">
                <a:latin typeface="楷体" panose="02010609060101010101" charset="-122"/>
                <a:ea typeface="楷体" panose="02010609060101010101" charset="-122"/>
              </a:rPr>
              <a:t>3.5</a:t>
            </a:r>
            <a:r>
              <a:rPr lang="zh-CN" altLang="zh-CN" sz="1200" dirty="0">
                <a:latin typeface="楷体" panose="02010609060101010101" charset="-122"/>
                <a:ea typeface="楷体" panose="02010609060101010101" charset="-122"/>
              </a:rPr>
              <a:t>×</a:t>
            </a:r>
            <a:r>
              <a:rPr lang="en-US" altLang="zh-CN" sz="1200" dirty="0">
                <a:latin typeface="楷体" panose="02010609060101010101" charset="-122"/>
                <a:ea typeface="楷体" panose="02010609060101010101" charset="-122"/>
              </a:rPr>
              <a:t>and</a:t>
            </a:r>
            <a:r>
              <a:rPr lang="zh-CN" altLang="zh-CN" sz="1200" dirty="0">
                <a:latin typeface="楷体" panose="02010609060101010101" charset="-122"/>
                <a:ea typeface="楷体" panose="02010609060101010101" charset="-122"/>
              </a:rPr>
              <a:t>降低了每位传输的能量，使运行应用程序的系统的能量效率提高</a:t>
            </a:r>
            <a:r>
              <a:rPr lang="en-US" altLang="zh-CN" sz="1200" dirty="0">
                <a:latin typeface="楷体" panose="02010609060101010101" charset="-122"/>
                <a:ea typeface="楷体" panose="02010609060101010101" charset="-122"/>
              </a:rPr>
              <a:t>3.2</a:t>
            </a:r>
            <a:r>
              <a:rPr lang="zh-CN" altLang="zh-CN" sz="1200" dirty="0">
                <a:latin typeface="楷体" panose="02010609060101010101" charset="-122"/>
                <a:ea typeface="楷体" panose="02010609060101010101" charset="-122"/>
              </a:rPr>
              <a:t>倍。</a:t>
            </a:r>
            <a:endParaRPr lang="zh-CN" altLang="zh-CN" sz="1200" dirty="0">
              <a:latin typeface="楷体" panose="02010609060101010101" charset="-122"/>
              <a:ea typeface="楷体" panose="02010609060101010101"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DIMM</a:t>
            </a:r>
            <a:r>
              <a:rPr lang="zh-CN" altLang="en-US" sz="1200" b="0" i="0" u="none" strike="noStrike" kern="1200" dirty="0">
                <a:solidFill>
                  <a:schemeClr val="tx1"/>
                </a:solidFill>
                <a:effectLst/>
                <a:latin typeface="+mn-lt"/>
                <a:ea typeface="+mn-ea"/>
                <a:cs typeface="+mn-cs"/>
              </a:rPr>
              <a:t>：双列直插式存储模块</a:t>
            </a:r>
            <a:endParaRPr lang="zh-CN" altLang="en-US" sz="1200" b="0" i="0" u="none" strike="noStrike" kern="1200" dirty="0">
              <a:solidFill>
                <a:schemeClr val="tx1"/>
              </a:solidFill>
              <a:effectLst/>
              <a:latin typeface="+mn-lt"/>
              <a:ea typeface="+mn-ea"/>
              <a:cs typeface="+mn-cs"/>
            </a:endParaRPr>
          </a:p>
          <a:p>
            <a:endParaRPr lang="zh-CN" altLang="en-US" b="0" i="0" u="none" strike="noStrike" kern="1200" dirty="0">
              <a:solidFill>
                <a:schemeClr val="tx1"/>
              </a:solidFill>
              <a:effectLst/>
              <a:latin typeface="+mn-lt"/>
              <a:ea typeface="+mn-ea"/>
              <a:cs typeface="+mn-cs"/>
              <a:sym typeface="+mn-ea"/>
            </a:endParaRPr>
          </a:p>
          <a:p>
            <a:r>
              <a:rPr lang="en-US" altLang="zh-CN" dirty="0">
                <a:effectLst/>
                <a:sym typeface="+mn-ea"/>
              </a:rPr>
              <a:t>Rank</a:t>
            </a:r>
            <a:r>
              <a:rPr lang="zh-CN" altLang="en-US" dirty="0">
                <a:effectLst/>
                <a:sym typeface="+mn-ea"/>
              </a:rPr>
              <a:t>：现在市场上的DIMM条一般都有2个RANK。</a:t>
            </a:r>
            <a:endParaRPr lang="zh-CN" altLang="en-US" b="0" i="0" u="none" strike="noStrike" kern="1200" dirty="0">
              <a:solidFill>
                <a:schemeClr val="tx1"/>
              </a:solidFill>
              <a:effectLst/>
              <a:latin typeface="+mn-lt"/>
              <a:ea typeface="+mn-ea"/>
              <a:cs typeface="+mn-cs"/>
            </a:endParaRPr>
          </a:p>
          <a:p>
            <a:r>
              <a:rPr lang="zh-CN" altLang="en-US" dirty="0">
                <a:effectLst/>
                <a:sym typeface="+mn-ea"/>
              </a:rPr>
              <a:t>rank 指的是连接到同 一个CS（Chip Select）的chip，内存控制器能对同 一 rank 的 chip 进行读写操作。</a:t>
            </a:r>
            <a:endParaRPr lang="zh-CN" altLang="en-US" b="0" i="0" u="none" strike="noStrike" kern="1200" dirty="0">
              <a:solidFill>
                <a:schemeClr val="tx1"/>
              </a:solidFill>
              <a:effectLst/>
              <a:latin typeface="+mn-lt"/>
              <a:ea typeface="+mn-ea"/>
              <a:cs typeface="+mn-cs"/>
            </a:endParaRPr>
          </a:p>
          <a:p>
            <a:endParaRPr lang="zh-CN" altLang="en-US" dirty="0"/>
          </a:p>
          <a:p>
            <a:r>
              <a:rPr lang="en-US" altLang="zh-CN" dirty="0">
                <a:sym typeface="+mn-ea"/>
              </a:rPr>
              <a:t>Chip</a:t>
            </a:r>
            <a:r>
              <a:rPr lang="zh-CN" altLang="en-US" dirty="0">
                <a:sym typeface="+mn-ea"/>
              </a:rPr>
              <a:t>：内存颗粒</a:t>
            </a:r>
            <a:endParaRPr lang="zh-CN" altLang="en-US" dirty="0"/>
          </a:p>
          <a:p>
            <a:endParaRPr lang="zh-CN" altLang="en-US" dirty="0"/>
          </a:p>
          <a:p>
            <a:r>
              <a:rPr lang="zh-CN" altLang="en-US" dirty="0"/>
              <a:t>DDR=Double Data Rate( SDRAM) 双倍数据率的(同步动态随机存取存储器 )，严格的说DDR应该叫DDR SDRAM，人们习惯称为DDR，其中，SDRAM 是Synchronous Dynamic Random Access Memory的缩写，即同步动态随机存取存储器。而DDR SDRAM是Double Data Rate SDRAM的缩写，是双倍速率同步动态随机存储器的意思。</a:t>
            </a:r>
            <a:endParaRPr lang="zh-CN" altLang="en-US" dirty="0"/>
          </a:p>
          <a:p>
            <a:endParaRPr lang="zh-CN" altLang="en-US" dirty="0"/>
          </a:p>
          <a:p>
            <a:r>
              <a:rPr lang="zh-CN" altLang="en-US" dirty="0"/>
              <a:t>DDR本来就属于RAM的一种，都是动态随机存储器。你问的 DDR 和 DRAM 的区别。说白了 DRAM 就动态随机存储器，DDR 就是双倍传输动态随机存储器。由于后者一个时钟周期传送 2 次数据所以后者比前者更快。但后者需要更多的同步时钟，实际上达不到前者的2倍，但性能还是就巨大的提升了。它们的关系是：DDR 属于 DRAM 属于 RAM.</a:t>
            </a: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sym typeface="+mn-ea"/>
              </a:rPr>
              <a:t>DIMM</a:t>
            </a:r>
            <a:r>
              <a:rPr lang="zh-CN" altLang="en-US" dirty="0">
                <a:effectLst/>
                <a:sym typeface="+mn-ea"/>
              </a:rPr>
              <a:t>：双列直插式存储模块</a:t>
            </a:r>
            <a:endParaRPr lang="zh-CN" altLang="en-US" b="0" i="0" u="none" strike="noStrike" kern="1200" dirty="0">
              <a:solidFill>
                <a:schemeClr val="tx1"/>
              </a:solidFill>
              <a:effectLst/>
              <a:latin typeface="+mn-lt"/>
              <a:ea typeface="+mn-ea"/>
              <a:cs typeface="+mn-cs"/>
              <a:sym typeface="+mn-ea"/>
            </a:endParaRPr>
          </a:p>
          <a:p>
            <a:endParaRPr lang="zh-CN" altLang="en-US" b="0" i="0" u="none" strike="noStrike" kern="1200" dirty="0">
              <a:solidFill>
                <a:schemeClr val="tx1"/>
              </a:solidFill>
              <a:effectLst/>
              <a:latin typeface="+mn-lt"/>
              <a:ea typeface="+mn-ea"/>
              <a:cs typeface="+mn-cs"/>
              <a:sym typeface="+mn-ea"/>
            </a:endParaRPr>
          </a:p>
          <a:p>
            <a:r>
              <a:rPr lang="en-US" altLang="zh-CN" dirty="0">
                <a:effectLst/>
                <a:sym typeface="+mn-ea"/>
              </a:rPr>
              <a:t>Rank</a:t>
            </a:r>
            <a:r>
              <a:rPr lang="zh-CN" altLang="en-US" dirty="0">
                <a:effectLst/>
                <a:sym typeface="+mn-ea"/>
              </a:rPr>
              <a:t>：现在市场上的DIMM条一般都有2个RANK。</a:t>
            </a:r>
            <a:endParaRPr lang="zh-CN" altLang="en-US" b="0" i="0" u="none" strike="noStrike" kern="1200" dirty="0">
              <a:solidFill>
                <a:schemeClr val="tx1"/>
              </a:solidFill>
              <a:effectLst/>
              <a:latin typeface="+mn-lt"/>
              <a:ea typeface="+mn-ea"/>
              <a:cs typeface="+mn-cs"/>
            </a:endParaRPr>
          </a:p>
          <a:p>
            <a:r>
              <a:rPr lang="zh-CN" altLang="en-US" dirty="0">
                <a:effectLst/>
                <a:sym typeface="+mn-ea"/>
              </a:rPr>
              <a:t>rank 指的是连接到同 一个CS（Chip Select）的chip，内存控制器能对同 一 rank 的 chip 进行读写操作。</a:t>
            </a:r>
            <a:endParaRPr lang="zh-CN" altLang="en-US" b="0" i="0" u="none" strike="noStrike" kern="1200" dirty="0">
              <a:solidFill>
                <a:schemeClr val="tx1"/>
              </a:solidFill>
              <a:effectLst/>
              <a:latin typeface="+mn-lt"/>
              <a:ea typeface="+mn-ea"/>
              <a:cs typeface="+mn-cs"/>
            </a:endParaRPr>
          </a:p>
          <a:p>
            <a:endParaRPr lang="zh-CN" altLang="en-US" dirty="0"/>
          </a:p>
          <a:p>
            <a:r>
              <a:rPr lang="en-US" altLang="zh-CN" dirty="0">
                <a:sym typeface="+mn-ea"/>
              </a:rPr>
              <a:t>Chip</a:t>
            </a:r>
            <a:r>
              <a:rPr lang="zh-CN" altLang="en-US" dirty="0">
                <a:sym typeface="+mn-ea"/>
              </a:rPr>
              <a:t>：内存颗粒</a:t>
            </a:r>
            <a:endParaRPr lang="zh-CN" altLang="en-US" dirty="0">
              <a:sym typeface="+mn-ea"/>
            </a:endParaRPr>
          </a:p>
          <a:p>
            <a:endParaRPr lang="zh-CN" altLang="en-US" dirty="0">
              <a:sym typeface="+mn-ea"/>
            </a:endParaRPr>
          </a:p>
          <a:p>
            <a:r>
              <a:rPr lang="en-US" altLang="zh-CN" dirty="0"/>
              <a:t>Bank</a:t>
            </a:r>
            <a:r>
              <a:rPr lang="zh-CN" altLang="en-US" dirty="0"/>
              <a:t>：</a:t>
            </a:r>
            <a:r>
              <a:rPr lang="en-US" altLang="zh-CN" dirty="0"/>
              <a:t>一个Bank包含多个 memory arrays ,比如4个、8个或者16个，这个memory arrays的数量也代表个一个chip的数据位宽</a:t>
            </a:r>
            <a:endParaRPr lang="en-US" altLang="zh-CN" dirty="0"/>
          </a:p>
          <a:p>
            <a:endParaRPr lang="zh-CN" altLang="en-US" dirty="0"/>
          </a:p>
          <a:p>
            <a:r>
              <a:rPr lang="en-US" altLang="zh-CN" dirty="0"/>
              <a:t>SA</a:t>
            </a:r>
            <a:r>
              <a:rPr lang="zh-CN" altLang="en-US" dirty="0"/>
              <a:t>：感知</a:t>
            </a:r>
            <a:r>
              <a:rPr lang="zh-CN" altLang="en-US" dirty="0"/>
              <a:t>放大器</a:t>
            </a:r>
            <a:endParaRPr lang="zh-CN" altLang="en-US" dirty="0"/>
          </a:p>
          <a:p>
            <a:endParaRPr lang="zh-CN" altLang="en-US" dirty="0"/>
          </a:p>
          <a:p>
            <a:r>
              <a:rPr lang="zh-CN" altLang="en-US" dirty="0"/>
              <a:t>【</a:t>
            </a:r>
            <a:r>
              <a:rPr lang="en-US" altLang="zh-CN" dirty="0"/>
              <a:t>Rank</a:t>
            </a:r>
            <a:r>
              <a:rPr lang="zh-CN" altLang="en-US" dirty="0"/>
              <a:t>、</a:t>
            </a:r>
            <a:r>
              <a:rPr lang="en-US" altLang="zh-CN" dirty="0"/>
              <a:t>Chip</a:t>
            </a:r>
            <a:r>
              <a:rPr lang="zh-CN" altLang="en-US" dirty="0"/>
              <a:t>、</a:t>
            </a:r>
            <a:r>
              <a:rPr lang="en-US" altLang="zh-CN" dirty="0"/>
              <a:t>Bank</a:t>
            </a:r>
            <a:r>
              <a:rPr lang="zh-CN" altLang="en-US" dirty="0"/>
              <a:t>】</a:t>
            </a:r>
            <a:endParaRPr lang="zh-CN" altLang="en-US" dirty="0"/>
          </a:p>
          <a:p>
            <a:r>
              <a:rPr lang="zh-CN" altLang="en-US" dirty="0"/>
              <a:t>CPU与内存之间的接口位宽是64bit，也就意味着CPU在一个时钟周期内会向内存发送或从内存读取64bit的数据。可是，单个内存颗粒的位宽仅有4bit、8bit或16bit，个别也有32bit的。因此，必须把多个颗粒并联起来，组成一个位宽为64bit的数据集合，才可以和CPU互连。生产商把64bit集合称为一个物理BANK（Physical BANK），简写为P-BANK。为了和逻辑BANK相区分，也经常把P-BANK称为RANK或Physical RANK,把L-BANK则简称为BANK。如果每个内存颗粒的位宽是8bit，应该由8个颗粒并联起来，组成一个RANK（64bit）；同理，如果颗粒的位宽是16bit，应该由4个颗粒组成一个RANK。由此可知：Rank其实就是一组内存颗粒位宽的集合，也可以叫Chips，在PCB上，往往把一面上的内存颗粒组成一个Rank,另一面是另外一个Rank(假若有的话)，这样也可以将Rank理解内存条的Side(面)。具体说，当颗粒位宽×颗粒 数=64bits时，这个模组就是有一个RANK。为了保证和CPU的沟通，一个模组至少要有一个RANK。但是，为了保证有一定的内存容量，目前，DDR2内存，经常是采用一个模组两个RANK的架构。“模组构成”中的“R”“RANK”的意思。“2R”是说组成模组的RANK数（Number of ranks of memory installed）是2个。有“1R”和“2R”两种；“模组构成”中的“×8”是颗粒的位宽(bit width)，有×4、×8和×16三种.</a:t>
            </a:r>
            <a:endParaRPr lang="zh-CN" altLang="en-US" dirty="0"/>
          </a:p>
        </p:txBody>
      </p:sp>
      <p:sp>
        <p:nvSpPr>
          <p:cNvPr id="4" name="灯片编号占位符 3"/>
          <p:cNvSpPr>
            <a:spLocks noGrp="1"/>
          </p:cNvSpPr>
          <p:nvPr>
            <p:ph type="sldNum" sz="quarter" idx="5"/>
          </p:nvPr>
        </p:nvSpPr>
        <p:spPr/>
        <p:txBody>
          <a:bodyPr/>
          <a:lstStyle/>
          <a:p>
            <a:fld id="{368AAA27-08D1-9B4C-AACA-24C35995966F}"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99CC99F8-C46F-204C-A5A6-B6FED2506C00}"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468380D-4556-9E40-BFC8-95067006AF61}"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CC99F8-C46F-204C-A5A6-B6FED2506C00}"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68380D-4556-9E40-BFC8-95067006AF61}"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microsoft.com/office/2007/relationships/hdphoto" Target="../media/image3.wdp"/><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2.xml"/><Relationship Id="rId4" Type="http://schemas.openxmlformats.org/officeDocument/2006/relationships/image" Target="../media/image4.tiff"/><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12.xml"/><Relationship Id="rId2" Type="http://schemas.openxmlformats.org/officeDocument/2006/relationships/image" Target="../media/image10.png"/><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2.xml"/><Relationship Id="rId2" Type="http://schemas.openxmlformats.org/officeDocument/2006/relationships/image" Target="../media/image11.png"/><Relationship Id="rId1" Type="http://schemas.openxmlformats.org/officeDocument/2006/relationships/image" Target="../media/image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image" Target="../media/image12.png"/><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image" Target="../media/image13.png"/><Relationship Id="rId1" Type="http://schemas.openxmlformats.org/officeDocument/2006/relationships/image" Target="../media/image5.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image" Target="../media/image14.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2.xml"/><Relationship Id="rId3" Type="http://schemas.openxmlformats.org/officeDocument/2006/relationships/image" Target="../media/image1.tiff"/><Relationship Id="rId2" Type="http://schemas.microsoft.com/office/2007/relationships/hdphoto" Target="../media/image3.wdp"/><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2.xml"/><Relationship Id="rId3" Type="http://schemas.openxmlformats.org/officeDocument/2006/relationships/image" Target="../media/image5.png"/><Relationship Id="rId2" Type="http://schemas.openxmlformats.org/officeDocument/2006/relationships/image" Target="../media/image16.png"/><Relationship Id="rId1" Type="http://schemas.openxmlformats.org/officeDocument/2006/relationships/image" Target="../media/image15.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2.xml"/><Relationship Id="rId2" Type="http://schemas.openxmlformats.org/officeDocument/2006/relationships/image" Target="../media/image17.png"/><Relationship Id="rId1"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2.xml"/><Relationship Id="rId2" Type="http://schemas.openxmlformats.org/officeDocument/2006/relationships/image" Target="../media/image18.png"/><Relationship Id="rId1"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2.xml"/><Relationship Id="rId2" Type="http://schemas.openxmlformats.org/officeDocument/2006/relationships/image" Target="../media/image19.png"/><Relationship Id="rId1" Type="http://schemas.openxmlformats.org/officeDocument/2006/relationships/image" Target="../media/image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2.xml"/><Relationship Id="rId2" Type="http://schemas.openxmlformats.org/officeDocument/2006/relationships/image" Target="../media/image21.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image" Target="../media/image22.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2.xml"/><Relationship Id="rId3" Type="http://schemas.openxmlformats.org/officeDocument/2006/relationships/image" Target="../media/image1.png"/><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2.xml"/><Relationship Id="rId2" Type="http://schemas.openxmlformats.org/officeDocument/2006/relationships/image" Target="../media/image6.png"/><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image" Target="../media/image7.jpe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12.xml"/><Relationship Id="rId2" Type="http://schemas.openxmlformats.org/officeDocument/2006/relationships/image" Target="../media/image8.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微信图片_20211111153656"/>
          <p:cNvPicPr>
            <a:picLocks noChangeAspect="1"/>
          </p:cNvPicPr>
          <p:nvPr/>
        </p:nvPicPr>
        <p:blipFill>
          <a:blip r:embed="rId1"/>
          <a:stretch>
            <a:fillRect/>
          </a:stretch>
        </p:blipFill>
        <p:spPr>
          <a:xfrm>
            <a:off x="837293" y="3724123"/>
            <a:ext cx="10518140" cy="3133725"/>
          </a:xfrm>
          <a:prstGeom prst="rect">
            <a:avLst/>
          </a:prstGeom>
        </p:spPr>
      </p:pic>
      <p:sp>
        <p:nvSpPr>
          <p:cNvPr id="9" name="矩形 8"/>
          <p:cNvSpPr/>
          <p:nvPr/>
        </p:nvSpPr>
        <p:spPr>
          <a:xfrm>
            <a:off x="1" y="1"/>
            <a:ext cx="12192000" cy="3186481"/>
          </a:xfrm>
          <a:prstGeom prst="rect">
            <a:avLst/>
          </a:prstGeom>
          <a:gradFill flip="none" rotWithShape="1">
            <a:gsLst>
              <a:gs pos="100000">
                <a:srgbClr val="004384">
                  <a:lumMod val="86000"/>
                </a:srgbClr>
              </a:gs>
              <a:gs pos="0">
                <a:srgbClr val="004384">
                  <a:alpha val="7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TextBox 21"/>
          <p:cNvSpPr txBox="1"/>
          <p:nvPr/>
        </p:nvSpPr>
        <p:spPr>
          <a:xfrm>
            <a:off x="804272" y="1270110"/>
            <a:ext cx="10583817" cy="1272540"/>
          </a:xfrm>
          <a:prstGeom prst="rect">
            <a:avLst/>
          </a:prstGeom>
          <a:noFill/>
        </p:spPr>
        <p:txBody>
          <a:bodyPr wrap="square" rtlCol="0">
            <a:spAutoFit/>
          </a:bodyPr>
          <a:lstStyle/>
          <a:p>
            <a:pPr>
              <a:lnSpc>
                <a:spcPct val="120000"/>
              </a:lnSpc>
            </a:pPr>
            <a:r>
              <a:rPr lang="zh-CN" altLang="en-US" sz="3200" b="1" dirty="0">
                <a:ln w="6350">
                  <a:noFill/>
                </a:ln>
                <a:solidFill>
                  <a:schemeClr val="bg1"/>
                </a:solidFill>
                <a:latin typeface="方正小标宋简体" panose="03000509000000000000" charset="-122"/>
                <a:ea typeface="方正小标宋简体" panose="03000509000000000000" charset="-122"/>
                <a:cs typeface="方正小标宋简体" panose="03000509000000000000" charset="-122"/>
              </a:rPr>
              <a:t>Hardware Architecture and Software Stack for PIM</a:t>
            </a:r>
            <a:endParaRPr lang="zh-CN" altLang="en-US" sz="3200" b="1" dirty="0">
              <a:ln w="6350">
                <a:noFill/>
              </a:ln>
              <a:solidFill>
                <a:schemeClr val="bg1"/>
              </a:solidFill>
              <a:latin typeface="方正小标宋简体" panose="03000509000000000000" charset="-122"/>
              <a:ea typeface="方正小标宋简体" panose="03000509000000000000" charset="-122"/>
              <a:cs typeface="方正小标宋简体" panose="03000509000000000000" charset="-122"/>
            </a:endParaRPr>
          </a:p>
          <a:p>
            <a:pPr>
              <a:lnSpc>
                <a:spcPct val="120000"/>
              </a:lnSpc>
            </a:pPr>
            <a:r>
              <a:rPr lang="zh-CN" altLang="en-US" sz="3200" b="1" dirty="0">
                <a:ln w="6350">
                  <a:noFill/>
                </a:ln>
                <a:solidFill>
                  <a:schemeClr val="bg1"/>
                </a:solidFill>
                <a:latin typeface="方正小标宋简体" panose="03000509000000000000" charset="-122"/>
                <a:ea typeface="方正小标宋简体" panose="03000509000000000000" charset="-122"/>
                <a:cs typeface="方正小标宋简体" panose="03000509000000000000" charset="-122"/>
              </a:rPr>
              <a:t>Based on Commercial DRAM Technology</a:t>
            </a:r>
            <a:endParaRPr lang="zh-CN" altLang="en-US" sz="3200" b="1" dirty="0">
              <a:ln w="6350">
                <a:noFill/>
              </a:ln>
              <a:solidFill>
                <a:schemeClr val="bg1"/>
              </a:solidFill>
              <a:latin typeface="方正小标宋简体" panose="03000509000000000000" charset="-122"/>
              <a:ea typeface="方正小标宋简体" panose="03000509000000000000" charset="-122"/>
              <a:cs typeface="方正小标宋简体" panose="03000509000000000000" charset="-122"/>
            </a:endParaRPr>
          </a:p>
        </p:txBody>
      </p:sp>
      <p:sp>
        <p:nvSpPr>
          <p:cNvPr id="17" name="Text Box 20"/>
          <p:cNvSpPr txBox="1">
            <a:spLocks noChangeArrowheads="1"/>
          </p:cNvSpPr>
          <p:nvPr/>
        </p:nvSpPr>
        <p:spPr bwMode="auto">
          <a:xfrm>
            <a:off x="2947413" y="3509504"/>
            <a:ext cx="16017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dirty="0">
                <a:solidFill>
                  <a:srgbClr val="004384"/>
                </a:solidFill>
                <a:latin typeface="微软雅黑" panose="020B0503020204020204" charset="-122"/>
                <a:ea typeface="微软雅黑" panose="020B0503020204020204" charset="-122"/>
                <a:cs typeface="微软雅黑" panose="020B0503020204020204" charset="-122"/>
              </a:rPr>
              <a:t>2021</a:t>
            </a:r>
            <a:r>
              <a:rPr lang="zh-CN" altLang="en-US" sz="2000" dirty="0">
                <a:solidFill>
                  <a:srgbClr val="004384"/>
                </a:solidFill>
                <a:latin typeface="微软雅黑" panose="020B0503020204020204" charset="-122"/>
                <a:ea typeface="微软雅黑" panose="020B0503020204020204" charset="-122"/>
                <a:cs typeface="微软雅黑" panose="020B0503020204020204" charset="-122"/>
              </a:rPr>
              <a:t>年</a:t>
            </a:r>
            <a:r>
              <a:rPr lang="en-US" altLang="zh-CN" sz="2000" dirty="0">
                <a:solidFill>
                  <a:srgbClr val="004384"/>
                </a:solidFill>
                <a:latin typeface="微软雅黑" panose="020B0503020204020204" charset="-122"/>
                <a:ea typeface="微软雅黑" panose="020B0503020204020204" charset="-122"/>
                <a:cs typeface="微软雅黑" panose="020B0503020204020204" charset="-122"/>
              </a:rPr>
              <a:t>12</a:t>
            </a:r>
            <a:r>
              <a:rPr lang="zh-CN" altLang="en-US" sz="2000" dirty="0">
                <a:solidFill>
                  <a:srgbClr val="004384"/>
                </a:solidFill>
                <a:latin typeface="微软雅黑" panose="020B0503020204020204" charset="-122"/>
                <a:ea typeface="微软雅黑" panose="020B0503020204020204" charset="-122"/>
                <a:cs typeface="微软雅黑" panose="020B0503020204020204" charset="-122"/>
              </a:rPr>
              <a:t>月</a:t>
            </a:r>
            <a:endParaRPr lang="en-US" altLang="zh-CN" sz="2000"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2" name="文本框 1"/>
          <p:cNvSpPr txBox="1"/>
          <p:nvPr/>
        </p:nvSpPr>
        <p:spPr>
          <a:xfrm>
            <a:off x="804352" y="3510774"/>
            <a:ext cx="1960880" cy="398780"/>
          </a:xfrm>
          <a:prstGeom prst="rect">
            <a:avLst/>
          </a:prstGeom>
          <a:noFill/>
        </p:spPr>
        <p:txBody>
          <a:bodyPr wrap="none" rtlCol="0">
            <a:spAutoFit/>
          </a:bodyPr>
          <a:lstStyle/>
          <a:p>
            <a:pPr algn="ctr"/>
            <a:r>
              <a:rPr lang="zh-CN" altLang="en-US" sz="2000" dirty="0">
                <a:ln w="6350">
                  <a:noFill/>
                </a:ln>
                <a:solidFill>
                  <a:srgbClr val="004384"/>
                </a:solidFill>
                <a:latin typeface="微软雅黑" panose="020B0503020204020204" charset="-122"/>
                <a:ea typeface="微软雅黑" panose="020B0503020204020204" charset="-122"/>
              </a:rPr>
              <a:t>汇报人：魏洁杨</a:t>
            </a:r>
            <a:endParaRPr lang="zh-CN" altLang="en-US" sz="2000" dirty="0">
              <a:ln w="6350">
                <a:noFill/>
              </a:ln>
              <a:solidFill>
                <a:srgbClr val="004384"/>
              </a:solidFill>
              <a:latin typeface="微软雅黑" panose="020B0503020204020204" charset="-122"/>
              <a:ea typeface="微软雅黑" panose="020B0503020204020204" charset="-122"/>
            </a:endParaRPr>
          </a:p>
        </p:txBody>
      </p:sp>
      <p:sp>
        <p:nvSpPr>
          <p:cNvPr id="78" name="TextBox 11"/>
          <p:cNvSpPr txBox="1"/>
          <p:nvPr/>
        </p:nvSpPr>
        <p:spPr>
          <a:xfrm>
            <a:off x="8503441" y="2726623"/>
            <a:ext cx="2630560" cy="276999"/>
          </a:xfrm>
          <a:prstGeom prst="rect">
            <a:avLst/>
          </a:prstGeom>
          <a:noFill/>
          <a:effectLst/>
        </p:spPr>
        <p:txBody>
          <a:bodyPr wrap="square" lIns="0" tIns="0" rIns="0" bIns="0" rtlCol="0">
            <a:spAutoFit/>
            <a:scene3d>
              <a:camera prst="orthographicFront"/>
              <a:lightRig rig="threePt" dir="t"/>
            </a:scene3d>
            <a:sp3d contourW="12700"/>
          </a:bodyPr>
          <a:lstStyle/>
          <a:p>
            <a:r>
              <a:rPr lang="en-US" dirty="0">
                <a:solidFill>
                  <a:schemeClr val="bg1"/>
                </a:solidFill>
                <a:latin typeface="Times New Roman" panose="02020603050405020304" pitchFamily="18" charset="0"/>
                <a:ea typeface="PingFang SC Medium" panose="020B0400000000000000" pitchFamily="34" charset="-122"/>
                <a:cs typeface="Times New Roman" panose="02020603050405020304" pitchFamily="18" charset="0"/>
              </a:rPr>
              <a:t>HUNAN  UNIVERSITY</a:t>
            </a:r>
            <a:endParaRPr lang="en-US" dirty="0">
              <a:solidFill>
                <a:schemeClr val="bg1"/>
              </a:solidFill>
              <a:latin typeface="Times New Roman" panose="02020603050405020304" pitchFamily="18" charset="0"/>
              <a:ea typeface="PingFang SC Medium" panose="020B0400000000000000" pitchFamily="34" charset="-122"/>
              <a:cs typeface="Times New Roman" panose="02020603050405020304" pitchFamily="18" charset="0"/>
            </a:endParaRPr>
          </a:p>
        </p:txBody>
      </p:sp>
      <p:pic>
        <p:nvPicPr>
          <p:cNvPr id="143" name="图片 142" descr="校徽-1"/>
          <p:cNvPicPr>
            <a:picLocks noChangeAspect="1"/>
          </p:cNvPicPr>
          <p:nvPr/>
        </p:nvPicPr>
        <p:blipFill>
          <a:blip r:embed="rId2">
            <a:lum bright="70000" contrast="-70000"/>
            <a:extLst>
              <a:ext uri="{BEBA8EAE-BF5A-486C-A8C5-ECC9F3942E4B}">
                <a14:imgProps xmlns:a14="http://schemas.microsoft.com/office/drawing/2010/main">
                  <a14:imgLayer r:embed="rId3">
                    <a14:imgEffect>
                      <a14:artisticPhotocopy trans="30000" detail="2"/>
                    </a14:imgEffect>
                  </a14:imgLayer>
                </a14:imgProps>
              </a:ext>
            </a:extLst>
          </a:blip>
          <a:stretch>
            <a:fillRect/>
          </a:stretch>
        </p:blipFill>
        <p:spPr>
          <a:xfrm>
            <a:off x="4846218" y="323066"/>
            <a:ext cx="2499564" cy="831043"/>
          </a:xfrm>
          <a:prstGeom prst="rect">
            <a:avLst/>
          </a:prstGeom>
        </p:spPr>
      </p:pic>
      <p:cxnSp>
        <p:nvCxnSpPr>
          <p:cNvPr id="5" name="直线连接符 4"/>
          <p:cNvCxnSpPr/>
          <p:nvPr/>
        </p:nvCxnSpPr>
        <p:spPr>
          <a:xfrm>
            <a:off x="8503441" y="3032466"/>
            <a:ext cx="3533256"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453390" y="1103630"/>
            <a:ext cx="5666740" cy="5754370"/>
          </a:xfrm>
          <a:prstGeom prst="rect">
            <a:avLst/>
          </a:prstGeom>
          <a:noFill/>
        </p:spPr>
        <p:txBody>
          <a:bodyPr wrap="square">
            <a:spAutoFit/>
          </a:bodyPr>
          <a:lstStyle/>
          <a:p>
            <a:pPr>
              <a:lnSpc>
                <a:spcPct val="20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Rank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It is a chip connected to the same CS </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(chip select)</a:t>
            </a:r>
            <a:endParaRPr lang="zh-CN" altLang="en-US" sz="2200" b="1"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Chip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楷体" panose="02010609060101010101" charset="-122"/>
                <a:ea typeface="楷体" panose="02010609060101010101" charset="-122"/>
                <a:cs typeface="Times New Roman" panose="02020603050405020304" pitchFamily="18" charset="0"/>
              </a:rPr>
              <a:t>内存颗粒</a:t>
            </a:r>
            <a:endParaRPr lang="zh-CN" altLang="en-US" sz="2200" dirty="0">
              <a:latin typeface="楷体" panose="02010609060101010101" charset="-122"/>
              <a:ea typeface="楷体" panose="02010609060101010101" charset="-122"/>
              <a:cs typeface="Times New Roman" panose="02020603050405020304" pitchFamily="18" charset="0"/>
            </a:endParaRPr>
          </a:p>
          <a:p>
            <a:pPr>
              <a:lnSpc>
                <a:spcPct val="20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Bank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 bank contains multiple memory </a:t>
            </a:r>
            <a:endParaRPr lang="zh-CN" altLang="en-US"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arrays, such as 4, 8 or 16. </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Which </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200" dirty="0">
                <a:latin typeface="Times New Roman" panose="02020603050405020304" pitchFamily="18" charset="0"/>
                <a:ea typeface="宋体" panose="02010600030101010101" pitchFamily="2" charset="-122"/>
                <a:cs typeface="Times New Roman" panose="02020603050405020304" pitchFamily="18" charset="0"/>
              </a:rPr>
              <a:t>represents the data bit width of a chip</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altLang="zh-CN" sz="2400" b="1" dirty="0">
                <a:latin typeface="Times New Roman" panose="02020603050405020304" pitchFamily="18" charset="0"/>
                <a:ea typeface="宋体" panose="02010600030101010101" pitchFamily="2" charset="-122"/>
                <a:cs typeface="Times New Roman" panose="02020603050405020304" pitchFamily="18" charset="0"/>
              </a:rPr>
              <a:t>DDR3 2GB</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W</a:t>
            </a:r>
            <a:r>
              <a:rPr lang="en-US" sz="2200" dirty="0">
                <a:latin typeface="Times New Roman" panose="02020603050405020304" pitchFamily="18" charset="0"/>
                <a:ea typeface="宋体" panose="02010600030101010101" pitchFamily="2" charset="-122"/>
                <a:cs typeface="Times New Roman" panose="02020603050405020304" pitchFamily="18" charset="0"/>
              </a:rPr>
              <a:t>ith 2 Rank, and each Rank </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lang="en-US" sz="2200" dirty="0">
                <a:latin typeface="Times New Roman" panose="02020603050405020304" pitchFamily="18" charset="0"/>
                <a:ea typeface="宋体" panose="02010600030101010101" pitchFamily="2" charset="-122"/>
                <a:cs typeface="Times New Roman" panose="02020603050405020304" pitchFamily="18" charset="0"/>
              </a:rPr>
              <a:t>                          has 8 chips</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文本框 1"/>
          <p:cNvSpPr txBox="1"/>
          <p:nvPr/>
        </p:nvSpPr>
        <p:spPr>
          <a:xfrm>
            <a:off x="752628" y="824981"/>
            <a:ext cx="1704313" cy="461665"/>
          </a:xfrm>
          <a:prstGeom prst="rect">
            <a:avLst/>
          </a:prstGeom>
          <a:noFill/>
        </p:spPr>
        <p:txBody>
          <a:bodyPr wrap="none" rtlCol="0">
            <a:spAutoFit/>
          </a:bodyPr>
          <a:lstStyle/>
          <a:p>
            <a:r>
              <a:rPr lang="en-US" altLang="zh-CN" sz="2400" b="1" dirty="0">
                <a:solidFill>
                  <a:schemeClr val="accent1"/>
                </a:solidFill>
              </a:rPr>
              <a:t>DRAM</a:t>
            </a:r>
            <a:r>
              <a:rPr lang="zh-CN" altLang="en-US" sz="2400" b="1" dirty="0">
                <a:solidFill>
                  <a:schemeClr val="accent1"/>
                </a:solidFill>
              </a:rPr>
              <a:t>结构</a:t>
            </a:r>
            <a:endParaRPr lang="zh-CN" altLang="en-US" sz="2400" b="1" dirty="0">
              <a:solidFill>
                <a:schemeClr val="accent1"/>
              </a:solidFill>
            </a:endParaRPr>
          </a:p>
        </p:txBody>
      </p:sp>
      <p:pic>
        <p:nvPicPr>
          <p:cNvPr id="100" name="图片 99"/>
          <p:cNvPicPr/>
          <p:nvPr/>
        </p:nvPicPr>
        <p:blipFill>
          <a:blip r:embed="rId1"/>
          <a:stretch>
            <a:fillRect/>
          </a:stretch>
        </p:blipFill>
        <p:spPr>
          <a:xfrm>
            <a:off x="6383020" y="563245"/>
            <a:ext cx="5135880" cy="6306185"/>
          </a:xfrm>
          <a:prstGeom prst="rect">
            <a:avLst/>
          </a:prstGeom>
          <a:noFill/>
          <a:ln w="9525">
            <a:noFill/>
          </a:ln>
        </p:spPr>
      </p:pic>
      <p:pic>
        <p:nvPicPr>
          <p:cNvPr id="18" name="图片 17" descr="校徽-1"/>
          <p:cNvPicPr>
            <a:picLocks noChangeAspect="1"/>
          </p:cNvPicPr>
          <p:nvPr/>
        </p:nvPicPr>
        <p:blipFill>
          <a:blip r:embed="rId2"/>
          <a:stretch>
            <a:fillRect/>
          </a:stretch>
        </p:blipFill>
        <p:spPr>
          <a:xfrm>
            <a:off x="10324430" y="222549"/>
            <a:ext cx="1596119" cy="53067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663"/>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rPr>
              <a:t>02</a:t>
            </a:r>
            <a:endParaRPr lang="en-US"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endParaRPr>
          </a:p>
        </p:txBody>
      </p:sp>
      <p:sp>
        <p:nvSpPr>
          <p:cNvPr id="15" name="文本框 14"/>
          <p:cNvSpPr txBox="1"/>
          <p:nvPr/>
        </p:nvSpPr>
        <p:spPr>
          <a:xfrm>
            <a:off x="4769337" y="3105829"/>
            <a:ext cx="7422663" cy="645160"/>
          </a:xfrm>
          <a:prstGeom prst="rect">
            <a:avLst/>
          </a:prstGeom>
          <a:noFill/>
        </p:spPr>
        <p:txBody>
          <a:bodyPr wrap="square" rtlCol="0">
            <a:spAutoFit/>
          </a:bodyPr>
          <a:lstStyle/>
          <a:p>
            <a:pPr algn="l">
              <a:buClrTx/>
              <a:buSzTx/>
              <a:buFontTx/>
            </a:pPr>
            <a:r>
              <a:rPr kumimoji="1" lang="en-US" altLang="zh-CN" sz="3600" dirty="0">
                <a:solidFill>
                  <a:schemeClr val="bg1"/>
                </a:solidFill>
                <a:latin typeface="微软雅黑" panose="020B0503020204020204" charset="-122"/>
                <a:ea typeface="微软雅黑" panose="020B0503020204020204" charset="-122"/>
                <a:sym typeface="+mn-ea"/>
              </a:rPr>
              <a:t>BACKGROUND</a:t>
            </a:r>
            <a:endParaRPr kumimoji="1" lang="zh-CN" altLang="en-US" sz="3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1841"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7" y="306731"/>
            <a:ext cx="2702953"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02</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 name="直线连接符 3"/>
          <p:cNvCxnSpPr/>
          <p:nvPr/>
        </p:nvCxnSpPr>
        <p:spPr>
          <a:xfrm>
            <a:off x="969120" y="2976425"/>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3" name="直线连接符 4"/>
          <p:cNvCxnSpPr/>
          <p:nvPr/>
        </p:nvCxnSpPr>
        <p:spPr>
          <a:xfrm>
            <a:off x="969120" y="1205991"/>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1391920"/>
            <a:ext cx="4618990" cy="953135"/>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sym typeface="+mn-ea"/>
              </a:rPr>
              <a:t>Characteristics of Modern DNN Applications</a:t>
            </a:r>
            <a:endParaRPr lang="en-US" altLang="zh-CN" sz="2800" dirty="0">
              <a:solidFill>
                <a:srgbClr val="004384"/>
              </a:solidFill>
            </a:endParaRPr>
          </a:p>
        </p:txBody>
      </p:sp>
      <p:sp>
        <p:nvSpPr>
          <p:cNvPr id="7" name="文本框 6"/>
          <p:cNvSpPr txBox="1"/>
          <p:nvPr/>
        </p:nvSpPr>
        <p:spPr>
          <a:xfrm>
            <a:off x="969119" y="2345290"/>
            <a:ext cx="8679484" cy="553085"/>
          </a:xfrm>
          <a:prstGeom prst="rect">
            <a:avLst/>
          </a:prstGeom>
          <a:noFill/>
        </p:spPr>
        <p:txBody>
          <a:bodyPr wrap="square" rtlCol="0">
            <a:spAutoFit/>
          </a:bodyPr>
          <a:lstStyle/>
          <a:p>
            <a:pPr algn="just">
              <a:lnSpc>
                <a:spcPct val="150000"/>
              </a:lnSpc>
            </a:pPr>
            <a:r>
              <a:rPr lang="zh-CN" altLang="en-US" sz="2000" dirty="0">
                <a:latin typeface="楷体" panose="02010609060101010101" charset="-122"/>
                <a:ea typeface="楷体" panose="02010609060101010101" charset="-122"/>
              </a:rPr>
              <a:t>现代深度神经网络应用的</a:t>
            </a:r>
            <a:r>
              <a:rPr lang="zh-CN" altLang="en-US" sz="2000" dirty="0">
                <a:latin typeface="楷体" panose="02010609060101010101" charset="-122"/>
                <a:ea typeface="楷体" panose="02010609060101010101" charset="-122"/>
              </a:rPr>
              <a:t>特性</a:t>
            </a:r>
            <a:endParaRPr lang="zh-CN" altLang="en-US" sz="2000" dirty="0">
              <a:latin typeface="楷体" panose="02010609060101010101" charset="-122"/>
              <a:ea typeface="楷体" panose="02010609060101010101" charset="-122"/>
            </a:endParaRPr>
          </a:p>
        </p:txBody>
      </p:sp>
      <p:sp>
        <p:nvSpPr>
          <p:cNvPr id="8" name="文本框 7"/>
          <p:cNvSpPr txBox="1"/>
          <p:nvPr/>
        </p:nvSpPr>
        <p:spPr>
          <a:xfrm>
            <a:off x="526415" y="3039745"/>
            <a:ext cx="11394440" cy="3784600"/>
          </a:xfrm>
          <a:prstGeom prst="rect">
            <a:avLst/>
          </a:prstGeom>
          <a:noFill/>
        </p:spPr>
        <p:txBody>
          <a:bodyPr wrap="square">
            <a:spAutoFit/>
          </a:bodyPr>
          <a:lstStyle/>
          <a:p>
            <a:pPr>
              <a:lnSpc>
                <a:spcPct val="150000"/>
              </a:lnSpc>
            </a:pPr>
            <a:r>
              <a:rPr lang="zh-CN" altLang="en-US" sz="2400" b="1" dirty="0">
                <a:latin typeface="Times New Roman" panose="02020603050405020304" pitchFamily="18" charset="0"/>
                <a:ea typeface="楷体" panose="02010609060101010101" charset="-122"/>
                <a:cs typeface="Times New Roman" panose="02020603050405020304" pitchFamily="18" charset="0"/>
              </a:rPr>
              <a:t>memory-boun</a:t>
            </a:r>
            <a:r>
              <a:rPr lang="en-US" altLang="zh-CN" sz="2400" b="1" dirty="0">
                <a:latin typeface="Times New Roman" panose="02020603050405020304" pitchFamily="18" charset="0"/>
                <a:ea typeface="楷体" panose="02010609060101010101" charset="-122"/>
                <a:cs typeface="Times New Roman" panose="02020603050405020304" pitchFamily="18" charset="0"/>
              </a:rPr>
              <a:t>d</a:t>
            </a:r>
            <a:r>
              <a:rPr lang="zh-CN" altLang="en-US" sz="2400" dirty="0">
                <a:latin typeface="Times New Roman" panose="02020603050405020304" pitchFamily="18" charset="0"/>
                <a:ea typeface="楷体" panose="02010609060101010101" charset="-122"/>
                <a:cs typeface="Times New Roman" panose="02020603050405020304" pitchFamily="18" charset="0"/>
              </a:rPr>
              <a:t>：off-chip memory accesses are needed to perform</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few computations, </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zh-CN" altLang="en-US" sz="2400" dirty="0">
                <a:latin typeface="Times New Roman" panose="02020603050405020304" pitchFamily="18" charset="0"/>
                <a:ea typeface="楷体" panose="02010609060101010101" charset="-122"/>
                <a:cs typeface="Times New Roman" panose="02020603050405020304" pitchFamily="18" charset="0"/>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resulting in few operations per byte, and</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performance is ultimately </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zh-CN" altLang="en-US" sz="2400" dirty="0">
                <a:latin typeface="Times New Roman" panose="02020603050405020304" pitchFamily="18" charset="0"/>
                <a:ea typeface="楷体" panose="02010609060101010101" charset="-122"/>
                <a:cs typeface="Times New Roman" panose="02020603050405020304" pitchFamily="18" charset="0"/>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bounded by the memory bandwidth</a:t>
            </a:r>
            <a:r>
              <a:rPr lang="en-US" altLang="zh-CN" sz="2400" dirty="0">
                <a:latin typeface="Times New Roman" panose="02020603050405020304" pitchFamily="18" charset="0"/>
                <a:ea typeface="楷体" panose="02010609060101010101" charset="-122"/>
                <a:cs typeface="Times New Roman" panose="02020603050405020304" pitchFamily="18" charset="0"/>
              </a:rPr>
              <a:t>.</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a:lnSpc>
                <a:spcPct val="100000"/>
              </a:lnSpc>
            </a:pP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zh-CN" altLang="en-US" sz="2400" b="1" dirty="0">
                <a:latin typeface="Times New Roman" panose="02020603050405020304" pitchFamily="18" charset="0"/>
                <a:ea typeface="楷体" panose="02010609060101010101" charset="-122"/>
                <a:cs typeface="Times New Roman" panose="02020603050405020304" pitchFamily="18" charset="0"/>
              </a:rPr>
              <a:t>compute-bound</a:t>
            </a:r>
            <a:r>
              <a:rPr lang="zh-CN" altLang="en-US" sz="2400" dirty="0">
                <a:latin typeface="Times New Roman" panose="02020603050405020304" pitchFamily="18" charset="0"/>
                <a:ea typeface="楷体" panose="02010609060101010101" charset="-122"/>
                <a:cs typeface="Times New Roman" panose="02020603050405020304" pitchFamily="18" charset="0"/>
              </a:rPr>
              <a:t>：</a:t>
            </a:r>
            <a:r>
              <a:rPr lang="en-US" altLang="zh-CN" sz="2400" dirty="0">
                <a:latin typeface="Times New Roman" panose="02020603050405020304" pitchFamily="18" charset="0"/>
                <a:ea typeface="楷体" panose="02010609060101010101" charset="-122"/>
                <a:cs typeface="Times New Roman" panose="02020603050405020304" pitchFamily="18" charset="0"/>
              </a:rPr>
              <a:t>T</a:t>
            </a:r>
            <a:r>
              <a:rPr lang="zh-CN" altLang="en-US" sz="2400" dirty="0">
                <a:latin typeface="Times New Roman" panose="02020603050405020304" pitchFamily="18" charset="0"/>
                <a:ea typeface="楷体" panose="02010609060101010101" charset="-122"/>
                <a:cs typeface="Times New Roman" panose="02020603050405020304" pitchFamily="18" charset="0"/>
              </a:rPr>
              <a:t>he level-3 BLAS</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(matrix-matrix operations) can reuse a</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considerable </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zh-CN" altLang="en-US" sz="2400" dirty="0">
                <a:latin typeface="Times New Roman" panose="02020603050405020304" pitchFamily="18" charset="0"/>
                <a:ea typeface="楷体" panose="02010609060101010101" charset="-122"/>
                <a:cs typeface="Times New Roman" panose="02020603050405020304" pitchFamily="18" charset="0"/>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fraction</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of the data in the on-chip cache (i.e., many operations per</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a:lnSpc>
                <a:spcPct val="150000"/>
              </a:lnSpc>
            </a:pP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byte). That is, the performance is determined by the compute</a:t>
            </a:r>
            <a:r>
              <a:rPr lang="en-US" altLang="zh-CN" sz="2400" dirty="0">
                <a:latin typeface="Times New Roman" panose="02020603050405020304" pitchFamily="18" charset="0"/>
                <a:ea typeface="楷体" panose="02010609060101010101" charset="-122"/>
                <a:cs typeface="Times New Roman" panose="02020603050405020304" pitchFamily="18" charset="0"/>
              </a:rPr>
              <a:t> </a:t>
            </a:r>
            <a:r>
              <a:rPr lang="zh-CN" altLang="en-US" sz="2400" dirty="0">
                <a:latin typeface="Times New Roman" panose="02020603050405020304" pitchFamily="18" charset="0"/>
                <a:ea typeface="楷体" panose="02010609060101010101" charset="-122"/>
                <a:cs typeface="Times New Roman" panose="02020603050405020304" pitchFamily="18" charset="0"/>
              </a:rPr>
              <a:t>capability</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1841"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 name="直线连接符 3"/>
          <p:cNvCxnSpPr/>
          <p:nvPr/>
        </p:nvCxnSpPr>
        <p:spPr>
          <a:xfrm>
            <a:off x="969120" y="2976425"/>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969120" y="1205991"/>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69010" y="1391920"/>
            <a:ext cx="4618990" cy="953135"/>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sym typeface="+mn-ea"/>
              </a:rPr>
              <a:t>HBM</a:t>
            </a:r>
            <a:endParaRPr lang="en-US" altLang="zh-CN" sz="2800" dirty="0">
              <a:solidFill>
                <a:srgbClr val="004384"/>
              </a:solidFill>
              <a:sym typeface="+mn-ea"/>
            </a:endParaRPr>
          </a:p>
          <a:p>
            <a:pPr algn="l"/>
            <a:r>
              <a:rPr lang="en-US" altLang="zh-CN" sz="2800" dirty="0">
                <a:solidFill>
                  <a:srgbClr val="004384"/>
                </a:solidFill>
                <a:sym typeface="+mn-ea"/>
              </a:rPr>
              <a:t>High Bandwidth Memory</a:t>
            </a:r>
            <a:endParaRPr lang="en-US" altLang="zh-CN" sz="2800" dirty="0">
              <a:solidFill>
                <a:srgbClr val="004384"/>
              </a:solidFill>
              <a:sym typeface="+mn-ea"/>
            </a:endParaRPr>
          </a:p>
        </p:txBody>
      </p:sp>
      <p:sp>
        <p:nvSpPr>
          <p:cNvPr id="2" name="文本框 1"/>
          <p:cNvSpPr txBox="1"/>
          <p:nvPr/>
        </p:nvSpPr>
        <p:spPr>
          <a:xfrm>
            <a:off x="752627" y="306731"/>
            <a:ext cx="2702953"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02</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12" name="文本框 11"/>
          <p:cNvSpPr txBox="1"/>
          <p:nvPr/>
        </p:nvSpPr>
        <p:spPr>
          <a:xfrm>
            <a:off x="969119" y="2345290"/>
            <a:ext cx="8679484" cy="403957"/>
          </a:xfrm>
          <a:prstGeom prst="rect">
            <a:avLst/>
          </a:prstGeom>
          <a:noFill/>
        </p:spPr>
        <p:txBody>
          <a:bodyPr wrap="square" rtlCol="0">
            <a:spAutoFit/>
          </a:bodyPr>
          <a:lstStyle/>
          <a:p>
            <a:pPr algn="just">
              <a:lnSpc>
                <a:spcPct val="150000"/>
              </a:lnSpc>
            </a:pPr>
            <a:r>
              <a:rPr lang="zh-CN" altLang="en-US" sz="1600" dirty="0">
                <a:solidFill>
                  <a:srgbClr val="333333"/>
                </a:solidFill>
                <a:latin typeface="宋体" panose="02010600030101010101" pitchFamily="2" charset="-122"/>
                <a:ea typeface="宋体" panose="02010600030101010101" pitchFamily="2" charset="-122"/>
              </a:rPr>
              <a:t>高带宽内存</a:t>
            </a:r>
            <a:endParaRPr lang="zh-CN" altLang="en-US" sz="1600" b="0" i="0" dirty="0">
              <a:solidFill>
                <a:srgbClr val="333333"/>
              </a:solidFill>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2"/>
          <a:stretch>
            <a:fillRect/>
          </a:stretch>
        </p:blipFill>
        <p:spPr>
          <a:xfrm>
            <a:off x="8377417" y="3584682"/>
            <a:ext cx="3698035" cy="2638890"/>
          </a:xfrm>
          <a:prstGeom prst="rect">
            <a:avLst/>
          </a:prstGeom>
        </p:spPr>
      </p:pic>
      <p:pic>
        <p:nvPicPr>
          <p:cNvPr id="6" name="图片 5"/>
          <p:cNvPicPr>
            <a:picLocks noChangeAspect="1"/>
          </p:cNvPicPr>
          <p:nvPr/>
        </p:nvPicPr>
        <p:blipFill rotWithShape="1">
          <a:blip r:embed="rId3"/>
          <a:srcRect l="4180" r="2969"/>
          <a:stretch>
            <a:fillRect/>
          </a:stretch>
        </p:blipFill>
        <p:spPr>
          <a:xfrm>
            <a:off x="5838531" y="1125434"/>
            <a:ext cx="6201069" cy="2087033"/>
          </a:xfrm>
          <a:prstGeom prst="rect">
            <a:avLst/>
          </a:prstGeom>
        </p:spPr>
      </p:pic>
      <p:pic>
        <p:nvPicPr>
          <p:cNvPr id="7" name="图片 6"/>
          <p:cNvPicPr>
            <a:picLocks noChangeAspect="1"/>
          </p:cNvPicPr>
          <p:nvPr/>
        </p:nvPicPr>
        <p:blipFill>
          <a:blip r:embed="rId4"/>
          <a:stretch>
            <a:fillRect/>
          </a:stretch>
        </p:blipFill>
        <p:spPr>
          <a:xfrm>
            <a:off x="4454645" y="3532067"/>
            <a:ext cx="3817477" cy="2737059"/>
          </a:xfrm>
          <a:prstGeom prst="rect">
            <a:avLst/>
          </a:prstGeom>
        </p:spPr>
      </p:pic>
      <p:sp>
        <p:nvSpPr>
          <p:cNvPr id="20" name="文本框 19"/>
          <p:cNvSpPr txBox="1"/>
          <p:nvPr/>
        </p:nvSpPr>
        <p:spPr>
          <a:xfrm>
            <a:off x="316865" y="3185160"/>
            <a:ext cx="4528185" cy="3322955"/>
          </a:xfrm>
          <a:prstGeom prst="rect">
            <a:avLst/>
          </a:prstGeom>
          <a:noFill/>
        </p:spPr>
        <p:txBody>
          <a:bodyPr wrap="square">
            <a:spAutoFit/>
          </a:bodyPr>
          <a:lstStyle/>
          <a:p>
            <a:pPr>
              <a:lnSpc>
                <a:spcPct val="150000"/>
              </a:lnSpc>
            </a:pPr>
            <a:r>
              <a:rPr lang="en-US" altLang="zh-CN" sz="20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DDR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mn-ea"/>
              </a:rPr>
              <a:t>Double Data Rate Synchronous </a:t>
            </a:r>
            <a:endParaRPr lang="zh-CN" altLang="en-US" sz="2000" dirty="0">
              <a:latin typeface="Times New Roman" panose="02020603050405020304" pitchFamily="18" charset="0"/>
              <a:cs typeface="Times New Roman" panose="02020603050405020304" pitchFamily="18" charset="0"/>
              <a:sym typeface="+mn-ea"/>
            </a:endParaRPr>
          </a:p>
          <a:p>
            <a:pPr>
              <a:lnSpc>
                <a:spcPct val="150000"/>
              </a:lnSpc>
            </a:pPr>
            <a:r>
              <a:rPr lang="zh-CN" altLang="en-US" sz="2000" dirty="0">
                <a:latin typeface="Times New Roman" panose="02020603050405020304" pitchFamily="18" charset="0"/>
                <a:cs typeface="Times New Roman" panose="02020603050405020304" pitchFamily="18" charset="0"/>
                <a:sym typeface="+mn-ea"/>
              </a:rPr>
              <a:t> </a:t>
            </a: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Dynamic Random Access Memory</a:t>
            </a:r>
            <a:endParaRPr lang="zh-CN" altLang="en-US" sz="2000" dirty="0">
              <a:latin typeface="Times New Roman" panose="02020603050405020304" pitchFamily="18" charset="0"/>
              <a:cs typeface="Times New Roman" panose="02020603050405020304" pitchFamily="18" charset="0"/>
              <a:sym typeface="+mn-ea"/>
            </a:endParaRPr>
          </a:p>
          <a:p>
            <a:pPr>
              <a:lnSpc>
                <a:spcPct val="150000"/>
              </a:lnSpc>
            </a:pPr>
            <a:r>
              <a:rPr lang="en-US" altLang="zh-CN" sz="20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LPDDR</a:t>
            </a:r>
            <a:r>
              <a:rPr lang="zh-CN" altLang="zh-CN" sz="20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zh-CN" altLang="en-US" sz="2000" dirty="0">
                <a:latin typeface="Times New Roman" panose="02020603050405020304" pitchFamily="18" charset="0"/>
                <a:cs typeface="Times New Roman" panose="02020603050405020304" pitchFamily="18" charset="0"/>
                <a:sym typeface="+mn-ea"/>
              </a:rPr>
              <a:t>Low Power</a:t>
            </a:r>
            <a:r>
              <a:rPr lang="en-US" altLang="zh-CN" sz="2000" dirty="0">
                <a:latin typeface="Times New Roman" panose="02020603050405020304" pitchFamily="18" charset="0"/>
                <a:cs typeface="Times New Roman" panose="02020603050405020304" pitchFamily="18" charset="0"/>
                <a:sym typeface="+mn-ea"/>
              </a:rPr>
              <a:t> DDR</a:t>
            </a:r>
            <a:r>
              <a:rPr lang="zh-CN" altLang="en-US" sz="2000" dirty="0">
                <a:latin typeface="Times New Roman" panose="02020603050405020304" pitchFamily="18" charset="0"/>
                <a:cs typeface="Times New Roman" panose="02020603050405020304" pitchFamily="18" charset="0"/>
                <a:sym typeface="+mn-ea"/>
              </a:rPr>
              <a:t>，</a:t>
            </a:r>
            <a:endParaRPr lang="zh-CN" altLang="en-US" sz="2000" dirty="0">
              <a:latin typeface="Times New Roman" panose="02020603050405020304" pitchFamily="18" charset="0"/>
              <a:cs typeface="Times New Roman" panose="02020603050405020304" pitchFamily="18" charset="0"/>
              <a:sym typeface="+mn-ea"/>
            </a:endParaRPr>
          </a:p>
          <a:p>
            <a:pPr>
              <a:lnSpc>
                <a:spcPct val="150000"/>
              </a:lnSpc>
            </a:pPr>
            <a:r>
              <a:rPr lang="en-US" altLang="zh-CN" sz="2000" dirty="0">
                <a:latin typeface="Times New Roman" panose="02020603050405020304" pitchFamily="18" charset="0"/>
                <a:cs typeface="Times New Roman" panose="02020603050405020304" pitchFamily="18" charset="0"/>
                <a:sym typeface="+mn-ea"/>
              </a:rPr>
              <a:t>                 </a:t>
            </a:r>
            <a:r>
              <a:rPr lang="zh-CN" altLang="en-US" sz="2000" dirty="0">
                <a:latin typeface="Times New Roman" panose="02020603050405020304" pitchFamily="18" charset="0"/>
                <a:cs typeface="Times New Roman" panose="02020603050405020304" pitchFamily="18" charset="0"/>
                <a:sym typeface="+mn-ea"/>
              </a:rPr>
              <a:t>Mobile DDR SDRAM</a:t>
            </a:r>
            <a:endPar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150000"/>
              </a:lnSpc>
            </a:pPr>
            <a:r>
              <a:rPr lang="en-US" altLang="zh-CN" sz="20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GDDR</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sym typeface="+mn-ea"/>
              </a:rPr>
              <a:t>Graphics</a:t>
            </a:r>
            <a:r>
              <a:rPr lang="en-US" altLang="zh-CN" sz="2000" dirty="0">
                <a:latin typeface="Times New Roman" panose="02020603050405020304" pitchFamily="18" charset="0"/>
                <a:cs typeface="Times New Roman" panose="02020603050405020304" pitchFamily="18" charset="0"/>
                <a:sym typeface="+mn-ea"/>
              </a:rPr>
              <a:t> DDR</a:t>
            </a:r>
            <a:endParaRPr lang="zh-CN"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altLang="zh-CN" sz="20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HBM</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DRAM with 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ew chip packaging process and computing chip integration.</a:t>
            </a:r>
            <a:endParaRPr lang="zh-CN" altLang="en-US" sz="20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1841"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52627" y="306731"/>
            <a:ext cx="2702953"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02</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20" name="文本框 19"/>
          <p:cNvSpPr txBox="1"/>
          <p:nvPr/>
        </p:nvSpPr>
        <p:spPr>
          <a:xfrm>
            <a:off x="250190" y="672465"/>
            <a:ext cx="5161915" cy="6185535"/>
          </a:xfrm>
          <a:prstGeom prst="rect">
            <a:avLst/>
          </a:prstGeom>
          <a:noFill/>
        </p:spPr>
        <p:txBody>
          <a:bodyPr wrap="square">
            <a:spAutoFit/>
          </a:bodyPr>
          <a:lstStyle/>
          <a:p>
            <a:pPr>
              <a:lnSpc>
                <a:spcPct val="200000"/>
              </a:lnSpc>
            </a:pPr>
            <a:r>
              <a:rPr lang="en-US" sz="22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SIP</a:t>
            </a:r>
            <a:r>
              <a:rPr lang="en-US" sz="22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 System in Package</a:t>
            </a:r>
            <a:endParaRPr lang="en-US" sz="22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2200" dirty="0">
                <a:latin typeface="Times New Roman" panose="02020603050405020304" pitchFamily="18" charset="0"/>
                <a:ea typeface="宋体" panose="02010600030101010101" pitchFamily="2" charset="-122"/>
                <a:cs typeface="Times New Roman" panose="02020603050405020304" pitchFamily="18" charset="0"/>
              </a:rPr>
              <a:t>HBM devices.</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2200" dirty="0">
                <a:latin typeface="Times New Roman" panose="02020603050405020304" pitchFamily="18" charset="0"/>
                <a:ea typeface="宋体" panose="02010600030101010101" pitchFamily="2" charset="-122"/>
                <a:cs typeface="Times New Roman" panose="02020603050405020304" pitchFamily="18" charset="0"/>
              </a:rPr>
              <a:t>HBM DRAM die organization.</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sz="2200" dirty="0">
                <a:latin typeface="Times New Roman" panose="02020603050405020304" pitchFamily="18" charset="0"/>
                <a:ea typeface="宋体" panose="02010600030101010101" pitchFamily="2" charset="-122"/>
                <a:cs typeface="Times New Roman" panose="02020603050405020304" pitchFamily="18" charset="0"/>
                <a:sym typeface="+mn-ea"/>
              </a:rPr>
              <a:t>ASIC</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a:p>
            <a:pPr lvl="0" indent="0">
              <a:lnSpc>
                <a:spcPct val="200000"/>
              </a:lnSpc>
              <a:buFont typeface="Arial" panose="020B0604020202020204" pitchFamily="34" charset="0"/>
              <a:buNone/>
            </a:pPr>
            <a:r>
              <a:rPr lang="en-US" sz="22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HBM DRAM</a:t>
            </a:r>
            <a:endParaRPr lang="en-US" sz="22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 pseudo channels (pCHs)]</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lvl="0" indent="0">
              <a:lnSpc>
                <a:spcPct val="200000"/>
              </a:lnSpc>
              <a:buFont typeface="Arial" panose="020B0604020202020204" pitchFamily="34" charset="0"/>
              <a:buNone/>
            </a:pPr>
            <a:r>
              <a:rPr lang="en-US" altLang="zh-CN" sz="22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pCHs</a:t>
            </a:r>
            <a:endParaRPr lang="en-US" altLang="zh-CN" sz="22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4 bank groups (BGs)</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middle control logic,</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data bus</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a:p>
            <a:pPr marL="800100" lvl="1" indent="-342900">
              <a:lnSpc>
                <a:spcPct val="150000"/>
              </a:lnSpc>
              <a:buFont typeface="Arial" panose="020B0604020202020204" pitchFamily="34" charset="0"/>
              <a:buChar char="•"/>
            </a:pPr>
            <a:r>
              <a:rPr lang="en-US" altLang="zh-CN" sz="2200" dirty="0">
                <a:latin typeface="Times New Roman" panose="02020603050405020304" pitchFamily="18" charset="0"/>
                <a:ea typeface="宋体" panose="02010600030101010101" pitchFamily="2" charset="-122"/>
                <a:cs typeface="Times New Roman" panose="02020603050405020304" pitchFamily="18" charset="0"/>
              </a:rPr>
              <a:t>TSV I/O circuitry</a:t>
            </a:r>
            <a:endParaRPr lang="en-US" altLang="zh-CN" sz="2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4695190" y="985520"/>
            <a:ext cx="7496810" cy="5560060"/>
          </a:xfrm>
          <a:prstGeom prst="rect">
            <a:avLst/>
          </a:prstGeom>
        </p:spPr>
      </p:pic>
      <p:sp>
        <p:nvSpPr>
          <p:cNvPr id="11" name="矩形 10"/>
          <p:cNvSpPr/>
          <p:nvPr/>
        </p:nvSpPr>
        <p:spPr>
          <a:xfrm>
            <a:off x="10188575" y="3556635"/>
            <a:ext cx="1868170" cy="1964055"/>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1841"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752627" y="306731"/>
            <a:ext cx="2702953" cy="368300"/>
          </a:xfrm>
          <a:prstGeom prst="rect">
            <a:avLst/>
          </a:prstGeom>
          <a:noFill/>
        </p:spPr>
        <p:txBody>
          <a:bodyPr wrap="square" rtlCol="0">
            <a:spAutoFit/>
          </a:bodyPr>
          <a:lstStyle/>
          <a:p>
            <a:pPr>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02</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01" name="图片 100"/>
          <p:cNvPicPr/>
          <p:nvPr/>
        </p:nvPicPr>
        <p:blipFill>
          <a:blip r:embed="rId2"/>
          <a:stretch>
            <a:fillRect/>
          </a:stretch>
        </p:blipFill>
        <p:spPr>
          <a:xfrm>
            <a:off x="2798445" y="675005"/>
            <a:ext cx="6798945" cy="5923280"/>
          </a:xfrm>
          <a:prstGeom prst="rect">
            <a:avLst/>
          </a:prstGeom>
          <a:noFill/>
          <a:ln w="9525">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663"/>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rPr>
              <a:t>03</a:t>
            </a:r>
            <a:endParaRPr lang="en-US"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endParaRPr>
          </a:p>
        </p:txBody>
      </p:sp>
      <p:sp>
        <p:nvSpPr>
          <p:cNvPr id="15" name="文本框 14"/>
          <p:cNvSpPr txBox="1"/>
          <p:nvPr/>
        </p:nvSpPr>
        <p:spPr>
          <a:xfrm>
            <a:off x="4769337" y="3105829"/>
            <a:ext cx="7422663" cy="645160"/>
          </a:xfrm>
          <a:prstGeom prst="rect">
            <a:avLst/>
          </a:prstGeom>
          <a:noFill/>
        </p:spPr>
        <p:txBody>
          <a:bodyPr wrap="square" rtlCol="0">
            <a:spAutoFit/>
          </a:bodyPr>
          <a:lstStyle/>
          <a:p>
            <a:pPr algn="l">
              <a:buClrTx/>
              <a:buSzTx/>
              <a:buFontTx/>
            </a:pPr>
            <a:r>
              <a:rPr kumimoji="1" lang="en-US" altLang="zh-CN" sz="3600" dirty="0">
                <a:solidFill>
                  <a:schemeClr val="bg1"/>
                </a:solidFill>
                <a:latin typeface="微软雅黑" panose="020B0503020204020204" charset="-122"/>
                <a:ea typeface="微软雅黑" panose="020B0503020204020204" charset="-122"/>
                <a:sym typeface="+mn-ea"/>
              </a:rPr>
              <a:t>PIM-DRAM ARCHITECTURE</a:t>
            </a:r>
            <a:endParaRPr kumimoji="1" lang="en-US" altLang="zh-CN" sz="3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03</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PIM-DRAM 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4"/>
          <p:cNvCxnSpPr/>
          <p:nvPr/>
        </p:nvCxnSpPr>
        <p:spPr>
          <a:xfrm>
            <a:off x="969010" y="826135"/>
            <a:ext cx="2324100"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960755"/>
            <a:ext cx="461899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Overview</a:t>
            </a:r>
            <a:endParaRPr lang="en-US" altLang="zh-CN" sz="2800" dirty="0">
              <a:solidFill>
                <a:srgbClr val="004384"/>
              </a:solidFill>
            </a:endParaRPr>
          </a:p>
        </p:txBody>
      </p:sp>
      <p:sp>
        <p:nvSpPr>
          <p:cNvPr id="13" name="文本框 12"/>
          <p:cNvSpPr txBox="1"/>
          <p:nvPr/>
        </p:nvSpPr>
        <p:spPr>
          <a:xfrm>
            <a:off x="753745" y="5039995"/>
            <a:ext cx="10685145" cy="1614805"/>
          </a:xfrm>
          <a:prstGeom prst="rect">
            <a:avLst/>
          </a:prstGeom>
          <a:noFill/>
        </p:spPr>
        <p:txBody>
          <a:bodyPr wrap="square">
            <a:spAutoFit/>
          </a:bodyPr>
          <a:p>
            <a:pPr>
              <a:lnSpc>
                <a:spcPct val="150000"/>
              </a:lnSpc>
            </a:pPr>
            <a:r>
              <a:rPr lang="en-US" sz="2200" dirty="0">
                <a:latin typeface="Times New Roman" panose="02020603050405020304" pitchFamily="18" charset="0"/>
                <a:ea typeface="宋体" panose="02010600030101010101" pitchFamily="2" charset="-122"/>
                <a:cs typeface="Times New Roman" panose="02020603050405020304" pitchFamily="18" charset="0"/>
              </a:rPr>
              <a:t>(1) </a:t>
            </a:r>
            <a:r>
              <a:rPr lang="en-US" sz="2200" dirty="0">
                <a:latin typeface="Times New Roman" panose="02020603050405020304" pitchFamily="18" charset="0"/>
                <a:ea typeface="宋体" panose="02010600030101010101" pitchFamily="2" charset="-122"/>
                <a:cs typeface="Times New Roman" panose="02020603050405020304" pitchFamily="18" charset="0"/>
              </a:rPr>
              <a:t>Supporting both standard DRAM and PIM-DRAM modes for versatility.</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sz="2200" dirty="0">
                <a:latin typeface="Times New Roman" panose="02020603050405020304" pitchFamily="18" charset="0"/>
                <a:ea typeface="宋体" panose="02010600030101010101" pitchFamily="2" charset="-122"/>
                <a:cs typeface="Times New Roman" panose="02020603050405020304" pitchFamily="18" charset="0"/>
              </a:rPr>
              <a:t>(2) Minimizing the high engineering cost of re-designing the DRAM sub-array and bank to support only PIM.</a:t>
            </a:r>
            <a:endParaRPr lang="en-US" sz="22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307975" y="1676400"/>
            <a:ext cx="11576050" cy="3305175"/>
          </a:xfrm>
          <a:prstGeom prst="rect">
            <a:avLst/>
          </a:prstGeom>
        </p:spPr>
      </p:pic>
      <p:cxnSp>
        <p:nvCxnSpPr>
          <p:cNvPr id="7" name="直线连接符 4"/>
          <p:cNvCxnSpPr/>
          <p:nvPr/>
        </p:nvCxnSpPr>
        <p:spPr>
          <a:xfrm>
            <a:off x="969010" y="1617980"/>
            <a:ext cx="2324100"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03</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PIM-DRAM 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969010" y="960755"/>
            <a:ext cx="461899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Overview</a:t>
            </a:r>
            <a:endParaRPr lang="en-US" altLang="zh-CN" sz="2800" dirty="0">
              <a:solidFill>
                <a:srgbClr val="004384"/>
              </a:solidFill>
            </a:endParaRPr>
          </a:p>
        </p:txBody>
      </p:sp>
      <p:pic>
        <p:nvPicPr>
          <p:cNvPr id="4" name="图片 3"/>
          <p:cNvPicPr>
            <a:picLocks noChangeAspect="1"/>
          </p:cNvPicPr>
          <p:nvPr/>
        </p:nvPicPr>
        <p:blipFill>
          <a:blip r:embed="rId2"/>
          <a:stretch>
            <a:fillRect/>
          </a:stretch>
        </p:blipFill>
        <p:spPr>
          <a:xfrm>
            <a:off x="1320165" y="2017395"/>
            <a:ext cx="9551035" cy="4425950"/>
          </a:xfrm>
          <a:prstGeom prst="rect">
            <a:avLst/>
          </a:prstGeom>
        </p:spPr>
      </p:pic>
      <p:cxnSp>
        <p:nvCxnSpPr>
          <p:cNvPr id="5" name="直线连接符 4"/>
          <p:cNvCxnSpPr/>
          <p:nvPr/>
        </p:nvCxnSpPr>
        <p:spPr>
          <a:xfrm>
            <a:off x="969010" y="826135"/>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8" name="直线连接符 4"/>
          <p:cNvCxnSpPr/>
          <p:nvPr/>
        </p:nvCxnSpPr>
        <p:spPr>
          <a:xfrm>
            <a:off x="969010" y="1617980"/>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03</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PIM-DRAM 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4"/>
          <p:cNvCxnSpPr/>
          <p:nvPr/>
        </p:nvCxnSpPr>
        <p:spPr>
          <a:xfrm>
            <a:off x="969010" y="826135"/>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Bank-Level Parallelism for PIM</a:t>
            </a:r>
            <a:endParaRPr lang="en-US" altLang="zh-CN" sz="2800" dirty="0">
              <a:solidFill>
                <a:srgbClr val="004384"/>
              </a:solidFill>
            </a:endParaRPr>
          </a:p>
        </p:txBody>
      </p:sp>
      <p:cxnSp>
        <p:nvCxnSpPr>
          <p:cNvPr id="7" name="直线连接符 4"/>
          <p:cNvCxnSpPr/>
          <p:nvPr/>
        </p:nvCxnSpPr>
        <p:spPr>
          <a:xfrm>
            <a:off x="969010" y="1617980"/>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rcRect b="5932"/>
          <a:stretch>
            <a:fillRect/>
          </a:stretch>
        </p:blipFill>
        <p:spPr>
          <a:xfrm>
            <a:off x="1494155" y="1753235"/>
            <a:ext cx="9204325" cy="508952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 y="1"/>
            <a:ext cx="6095999" cy="6857999"/>
          </a:xfrm>
          <a:prstGeom prst="rect">
            <a:avLst/>
          </a:prstGeom>
          <a:gradFill flip="none" rotWithShape="1">
            <a:gsLst>
              <a:gs pos="100000">
                <a:srgbClr val="004384"/>
              </a:gs>
              <a:gs pos="0">
                <a:srgbClr val="004384">
                  <a:alpha val="7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 name="组合 1"/>
          <p:cNvGrpSpPr/>
          <p:nvPr/>
        </p:nvGrpSpPr>
        <p:grpSpPr>
          <a:xfrm>
            <a:off x="6619425" y="1348188"/>
            <a:ext cx="3828865" cy="632675"/>
            <a:chOff x="7733215" y="1471203"/>
            <a:chExt cx="3828865" cy="632675"/>
          </a:xfrm>
        </p:grpSpPr>
        <p:sp>
          <p:nvSpPr>
            <p:cNvPr id="15" name="文本框 14"/>
            <p:cNvSpPr txBox="1"/>
            <p:nvPr/>
          </p:nvSpPr>
          <p:spPr>
            <a:xfrm>
              <a:off x="8493555" y="1525930"/>
              <a:ext cx="3068525" cy="52322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INTRODUCTION</a:t>
              </a:r>
              <a:endParaRPr lang="zh-CN" altLang="en-US" sz="2800" dirty="0">
                <a:solidFill>
                  <a:srgbClr val="004384"/>
                </a:solidFill>
              </a:endParaRPr>
            </a:p>
          </p:txBody>
        </p:sp>
        <p:sp>
          <p:nvSpPr>
            <p:cNvPr id="16" name="椭圆 15"/>
            <p:cNvSpPr/>
            <p:nvPr/>
          </p:nvSpPr>
          <p:spPr>
            <a:xfrm>
              <a:off x="7733215" y="1471203"/>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1</a:t>
              </a:r>
              <a:endParaRPr kumimoji="1" lang="zh-CN" altLang="en-US" sz="2000" b="1" dirty="0">
                <a:solidFill>
                  <a:schemeClr val="bg1"/>
                </a:solidFill>
              </a:endParaRPr>
            </a:p>
          </p:txBody>
        </p:sp>
      </p:grpSp>
      <p:grpSp>
        <p:nvGrpSpPr>
          <p:cNvPr id="6" name="组合 5"/>
          <p:cNvGrpSpPr/>
          <p:nvPr/>
        </p:nvGrpSpPr>
        <p:grpSpPr>
          <a:xfrm>
            <a:off x="6619425" y="3885805"/>
            <a:ext cx="6993255" cy="632675"/>
            <a:chOff x="7733215" y="4547894"/>
            <a:chExt cx="6993255" cy="632675"/>
          </a:xfrm>
        </p:grpSpPr>
        <p:sp>
          <p:nvSpPr>
            <p:cNvPr id="17" name="文本框 16"/>
            <p:cNvSpPr txBox="1"/>
            <p:nvPr/>
          </p:nvSpPr>
          <p:spPr>
            <a:xfrm>
              <a:off x="8493310" y="4615204"/>
              <a:ext cx="623316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PIM MICROARCHITECTURE</a:t>
              </a:r>
              <a:endParaRPr lang="en-US" altLang="zh-CN" sz="2800" dirty="0">
                <a:solidFill>
                  <a:srgbClr val="004384"/>
                </a:solidFill>
              </a:endParaRPr>
            </a:p>
          </p:txBody>
        </p:sp>
        <p:sp>
          <p:nvSpPr>
            <p:cNvPr id="18" name="椭圆 17"/>
            <p:cNvSpPr/>
            <p:nvPr/>
          </p:nvSpPr>
          <p:spPr>
            <a:xfrm>
              <a:off x="7733215" y="4547894"/>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4</a:t>
              </a:r>
              <a:endParaRPr kumimoji="1" lang="zh-CN" altLang="en-US" sz="2000" b="1" dirty="0">
                <a:solidFill>
                  <a:schemeClr val="bg1"/>
                </a:solidFill>
              </a:endParaRPr>
            </a:p>
          </p:txBody>
        </p:sp>
      </p:grpSp>
      <p:grpSp>
        <p:nvGrpSpPr>
          <p:cNvPr id="4" name="组合 3"/>
          <p:cNvGrpSpPr/>
          <p:nvPr/>
        </p:nvGrpSpPr>
        <p:grpSpPr>
          <a:xfrm>
            <a:off x="6619425" y="2153168"/>
            <a:ext cx="3617904" cy="632675"/>
            <a:chOff x="7733215" y="2484669"/>
            <a:chExt cx="3617904" cy="632675"/>
          </a:xfrm>
        </p:grpSpPr>
        <p:sp>
          <p:nvSpPr>
            <p:cNvPr id="20" name="文本框 19"/>
            <p:cNvSpPr txBox="1"/>
            <p:nvPr/>
          </p:nvSpPr>
          <p:spPr>
            <a:xfrm>
              <a:off x="8475334" y="2533268"/>
              <a:ext cx="2875785"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BACKGROUND</a:t>
              </a:r>
              <a:endParaRPr lang="en-US" altLang="zh-CN" sz="2800" dirty="0">
                <a:solidFill>
                  <a:srgbClr val="004384"/>
                </a:solidFill>
              </a:endParaRPr>
            </a:p>
          </p:txBody>
        </p:sp>
        <p:sp>
          <p:nvSpPr>
            <p:cNvPr id="21" name="椭圆 20"/>
            <p:cNvSpPr/>
            <p:nvPr/>
          </p:nvSpPr>
          <p:spPr>
            <a:xfrm>
              <a:off x="7733215" y="2484669"/>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2</a:t>
              </a:r>
              <a:endParaRPr kumimoji="1" lang="zh-CN" altLang="en-US" sz="2000" b="1" dirty="0">
                <a:solidFill>
                  <a:schemeClr val="bg1"/>
                </a:solidFill>
              </a:endParaRPr>
            </a:p>
          </p:txBody>
        </p:sp>
      </p:grpSp>
      <p:grpSp>
        <p:nvGrpSpPr>
          <p:cNvPr id="5" name="组合 4"/>
          <p:cNvGrpSpPr/>
          <p:nvPr/>
        </p:nvGrpSpPr>
        <p:grpSpPr>
          <a:xfrm>
            <a:off x="6619425" y="3019468"/>
            <a:ext cx="6621145" cy="632675"/>
            <a:chOff x="7733215" y="3466416"/>
            <a:chExt cx="6621145" cy="632675"/>
          </a:xfrm>
        </p:grpSpPr>
        <p:sp>
          <p:nvSpPr>
            <p:cNvPr id="22" name="文本框 21"/>
            <p:cNvSpPr txBox="1"/>
            <p:nvPr/>
          </p:nvSpPr>
          <p:spPr>
            <a:xfrm>
              <a:off x="8493945" y="3519396"/>
              <a:ext cx="5860415"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PIM-DRAM ARCHITECTURE</a:t>
              </a:r>
              <a:endParaRPr lang="en-US" altLang="zh-CN" sz="2800" dirty="0">
                <a:solidFill>
                  <a:srgbClr val="004384"/>
                </a:solidFill>
              </a:endParaRPr>
            </a:p>
          </p:txBody>
        </p:sp>
        <p:sp>
          <p:nvSpPr>
            <p:cNvPr id="23" name="椭圆 22"/>
            <p:cNvSpPr/>
            <p:nvPr/>
          </p:nvSpPr>
          <p:spPr>
            <a:xfrm>
              <a:off x="7733215" y="3466416"/>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3</a:t>
              </a:r>
              <a:endParaRPr kumimoji="1" lang="zh-CN" altLang="en-US" sz="2000" b="1" dirty="0">
                <a:solidFill>
                  <a:schemeClr val="bg1"/>
                </a:solidFill>
              </a:endParaRPr>
            </a:p>
          </p:txBody>
        </p:sp>
      </p:grpSp>
      <p:sp>
        <p:nvSpPr>
          <p:cNvPr id="24" name="文本框 23"/>
          <p:cNvSpPr txBox="1"/>
          <p:nvPr/>
        </p:nvSpPr>
        <p:spPr>
          <a:xfrm>
            <a:off x="8686295" y="406852"/>
            <a:ext cx="2453864" cy="769441"/>
          </a:xfrm>
          <a:prstGeom prst="rect">
            <a:avLst/>
          </a:prstGeom>
        </p:spPr>
        <p:txBody>
          <a:bodyPr wrap="square" rtlCol="0">
            <a:spAutoFit/>
          </a:bodyPr>
          <a:lstStyle>
            <a:defPPr>
              <a:defRPr lang="zh-CN"/>
            </a:defPPr>
            <a:lvl1pPr algn="r">
              <a:defRPr kumimoji="1" sz="6000" b="1">
                <a:solidFill>
                  <a:srgbClr val="C00000"/>
                </a:solidFill>
              </a:defRPr>
            </a:lvl1pPr>
          </a:lstStyle>
          <a:p>
            <a:r>
              <a:rPr lang="zh-CN" altLang="en-US" sz="4400" dirty="0">
                <a:solidFill>
                  <a:srgbClr val="004384"/>
                </a:solidFill>
              </a:rPr>
              <a:t>目录</a:t>
            </a:r>
            <a:endParaRPr lang="zh-CN" altLang="en-US" sz="4400" dirty="0">
              <a:solidFill>
                <a:srgbClr val="004384"/>
              </a:solidFill>
            </a:endParaRPr>
          </a:p>
        </p:txBody>
      </p:sp>
      <p:cxnSp>
        <p:nvCxnSpPr>
          <p:cNvPr id="25" name="直线连接符 24"/>
          <p:cNvCxnSpPr/>
          <p:nvPr/>
        </p:nvCxnSpPr>
        <p:spPr>
          <a:xfrm>
            <a:off x="7656853" y="784052"/>
            <a:ext cx="1752947" cy="0"/>
          </a:xfrm>
          <a:prstGeom prst="line">
            <a:avLst/>
          </a:prstGeom>
          <a:ln w="25400">
            <a:solidFill>
              <a:srgbClr val="004384"/>
            </a:solidFill>
          </a:ln>
        </p:spPr>
        <p:style>
          <a:lnRef idx="1">
            <a:schemeClr val="accent1"/>
          </a:lnRef>
          <a:fillRef idx="0">
            <a:schemeClr val="accent1"/>
          </a:fillRef>
          <a:effectRef idx="0">
            <a:schemeClr val="accent1"/>
          </a:effectRef>
          <a:fontRef idx="minor">
            <a:schemeClr val="tx1"/>
          </a:fontRef>
        </p:style>
      </p:cxnSp>
      <p:pic>
        <p:nvPicPr>
          <p:cNvPr id="26" name="图片 25" descr="校徽-1"/>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Lst>
          </a:blip>
          <a:stretch>
            <a:fillRect/>
          </a:stretch>
        </p:blipFill>
        <p:spPr>
          <a:xfrm>
            <a:off x="1794539" y="772568"/>
            <a:ext cx="2499564" cy="831043"/>
          </a:xfrm>
          <a:prstGeom prst="rect">
            <a:avLst/>
          </a:prstGeom>
        </p:spPr>
      </p:pic>
      <p:pic>
        <p:nvPicPr>
          <p:cNvPr id="3" name="图片 2"/>
          <p:cNvPicPr>
            <a:picLocks noChangeAspect="1"/>
          </p:cNvPicPr>
          <p:nvPr/>
        </p:nvPicPr>
        <p:blipFill>
          <a:blip r:embed="rId3"/>
          <a:stretch>
            <a:fillRect/>
          </a:stretch>
        </p:blipFill>
        <p:spPr>
          <a:xfrm>
            <a:off x="898021" y="3495339"/>
            <a:ext cx="4292600" cy="3365500"/>
          </a:xfrm>
          <a:prstGeom prst="rect">
            <a:avLst/>
          </a:prstGeom>
        </p:spPr>
      </p:pic>
      <p:grpSp>
        <p:nvGrpSpPr>
          <p:cNvPr id="7" name="组合 6"/>
          <p:cNvGrpSpPr/>
          <p:nvPr/>
        </p:nvGrpSpPr>
        <p:grpSpPr>
          <a:xfrm>
            <a:off x="6620060" y="4690785"/>
            <a:ext cx="6607810" cy="1383665"/>
            <a:chOff x="7755872" y="5332070"/>
            <a:chExt cx="6607810" cy="1383665"/>
          </a:xfrm>
        </p:grpSpPr>
        <p:sp>
          <p:nvSpPr>
            <p:cNvPr id="19" name="文本框 18"/>
            <p:cNvSpPr txBox="1"/>
            <p:nvPr/>
          </p:nvSpPr>
          <p:spPr>
            <a:xfrm>
              <a:off x="8515967" y="5332070"/>
              <a:ext cx="5847715" cy="1383665"/>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PIM SOFTWARE STACK AND PROGRAMMING MODEL</a:t>
              </a:r>
              <a:endParaRPr lang="en-US" altLang="zh-CN" sz="2800" dirty="0">
                <a:solidFill>
                  <a:srgbClr val="004384"/>
                </a:solidFill>
              </a:endParaRPr>
            </a:p>
            <a:p>
              <a:pPr algn="l"/>
              <a:endParaRPr lang="en-US" altLang="zh-CN" sz="2800" dirty="0">
                <a:solidFill>
                  <a:srgbClr val="004384"/>
                </a:solidFill>
              </a:endParaRPr>
            </a:p>
          </p:txBody>
        </p:sp>
        <p:sp>
          <p:nvSpPr>
            <p:cNvPr id="27" name="椭圆 26"/>
            <p:cNvSpPr/>
            <p:nvPr/>
          </p:nvSpPr>
          <p:spPr>
            <a:xfrm>
              <a:off x="7755872" y="5423171"/>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5</a:t>
              </a:r>
              <a:endParaRPr kumimoji="1" lang="zh-CN" altLang="en-US" sz="2000" b="1" dirty="0">
                <a:solidFill>
                  <a:schemeClr val="bg1"/>
                </a:solidFill>
              </a:endParaRPr>
            </a:p>
          </p:txBody>
        </p:sp>
      </p:grpSp>
      <p:grpSp>
        <p:nvGrpSpPr>
          <p:cNvPr id="28" name="组合 27"/>
          <p:cNvGrpSpPr/>
          <p:nvPr/>
        </p:nvGrpSpPr>
        <p:grpSpPr>
          <a:xfrm>
            <a:off x="6619006" y="5678133"/>
            <a:ext cx="5963920" cy="897255"/>
            <a:chOff x="7733215" y="4547894"/>
            <a:chExt cx="5963920" cy="897255"/>
          </a:xfrm>
        </p:grpSpPr>
        <p:sp>
          <p:nvSpPr>
            <p:cNvPr id="29" name="文本框 28"/>
            <p:cNvSpPr txBox="1"/>
            <p:nvPr/>
          </p:nvSpPr>
          <p:spPr>
            <a:xfrm>
              <a:off x="8493310" y="4615204"/>
              <a:ext cx="5203825" cy="829945"/>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400" dirty="0">
                  <a:solidFill>
                    <a:srgbClr val="004384"/>
                  </a:solidFill>
                </a:rPr>
                <a:t>CHIP IMPLEMENTATION AND INTEGRATION WITH A SYSTEM</a:t>
              </a:r>
              <a:endParaRPr lang="en-US" altLang="zh-CN" sz="2400" dirty="0">
                <a:solidFill>
                  <a:srgbClr val="004384"/>
                </a:solidFill>
              </a:endParaRPr>
            </a:p>
          </p:txBody>
        </p:sp>
        <p:sp>
          <p:nvSpPr>
            <p:cNvPr id="30" name="椭圆 29"/>
            <p:cNvSpPr/>
            <p:nvPr/>
          </p:nvSpPr>
          <p:spPr>
            <a:xfrm>
              <a:off x="7733215" y="4547894"/>
              <a:ext cx="632675" cy="632675"/>
            </a:xfrm>
            <a:prstGeom prst="ellipse">
              <a:avLst/>
            </a:prstGeom>
            <a:gradFill flip="none" rotWithShape="1">
              <a:gsLst>
                <a:gs pos="100000">
                  <a:srgbClr val="004384"/>
                </a:gs>
                <a:gs pos="0">
                  <a:srgbClr val="004384">
                    <a:alpha val="50000"/>
                  </a:srgb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000" b="1" dirty="0">
                  <a:solidFill>
                    <a:schemeClr val="bg1"/>
                  </a:solidFill>
                </a:rPr>
                <a:t>6</a:t>
              </a:r>
              <a:endParaRPr kumimoji="1" lang="zh-CN" altLang="en-US" sz="2000" b="1" dirty="0">
                <a:solidFill>
                  <a:schemeClr val="bg1"/>
                </a:solidFil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03</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PIM-DRAM 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4"/>
          <p:cNvCxnSpPr/>
          <p:nvPr/>
        </p:nvCxnSpPr>
        <p:spPr>
          <a:xfrm>
            <a:off x="969010" y="826135"/>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Instruction Set Architecture</a:t>
            </a:r>
            <a:endParaRPr lang="en-US" altLang="zh-CN" sz="2800" dirty="0">
              <a:solidFill>
                <a:srgbClr val="004384"/>
              </a:solidFill>
            </a:endParaRPr>
          </a:p>
        </p:txBody>
      </p:sp>
      <p:cxnSp>
        <p:nvCxnSpPr>
          <p:cNvPr id="7" name="直线连接符 4"/>
          <p:cNvCxnSpPr/>
          <p:nvPr/>
        </p:nvCxnSpPr>
        <p:spPr>
          <a:xfrm>
            <a:off x="969010" y="1617980"/>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1"/>
          <a:stretch>
            <a:fillRect/>
          </a:stretch>
        </p:blipFill>
        <p:spPr>
          <a:xfrm>
            <a:off x="6855460" y="826135"/>
            <a:ext cx="4989195" cy="2139315"/>
          </a:xfrm>
          <a:prstGeom prst="rect">
            <a:avLst/>
          </a:prstGeom>
        </p:spPr>
      </p:pic>
      <p:pic>
        <p:nvPicPr>
          <p:cNvPr id="8" name="图片 7"/>
          <p:cNvPicPr>
            <a:picLocks noChangeAspect="1"/>
          </p:cNvPicPr>
          <p:nvPr/>
        </p:nvPicPr>
        <p:blipFill>
          <a:blip r:embed="rId2"/>
          <a:stretch>
            <a:fillRect/>
          </a:stretch>
        </p:blipFill>
        <p:spPr>
          <a:xfrm>
            <a:off x="752475" y="3364865"/>
            <a:ext cx="7471410" cy="3260090"/>
          </a:xfrm>
          <a:prstGeom prst="rect">
            <a:avLst/>
          </a:prstGeom>
        </p:spPr>
      </p:pic>
      <p:pic>
        <p:nvPicPr>
          <p:cNvPr id="18" name="图片 17" descr="校徽-1"/>
          <p:cNvPicPr>
            <a:picLocks noChangeAspect="1"/>
          </p:cNvPicPr>
          <p:nvPr/>
        </p:nvPicPr>
        <p:blipFill>
          <a:blip r:embed="rId3"/>
          <a:stretch>
            <a:fillRect/>
          </a:stretch>
        </p:blipFill>
        <p:spPr>
          <a:xfrm>
            <a:off x="10324430" y="222549"/>
            <a:ext cx="1596119" cy="530670"/>
          </a:xfrm>
          <a:prstGeom prst="rect">
            <a:avLst/>
          </a:prstGeom>
        </p:spPr>
      </p:pic>
      <p:sp>
        <p:nvSpPr>
          <p:cNvPr id="13" name="文本框 12"/>
          <p:cNvSpPr txBox="1"/>
          <p:nvPr/>
        </p:nvSpPr>
        <p:spPr>
          <a:xfrm>
            <a:off x="752475" y="1753235"/>
            <a:ext cx="6101715" cy="1198880"/>
          </a:xfrm>
          <a:prstGeom prst="rect">
            <a:avLst/>
          </a:prstGeom>
          <a:noFill/>
        </p:spPr>
        <p:txBody>
          <a:bodyPr wrap="square">
            <a:spAutoFit/>
          </a:bodyPr>
          <a:p>
            <a:pPr>
              <a:lnSpc>
                <a:spcPct val="150000"/>
              </a:lnSpc>
            </a:pPr>
            <a:r>
              <a:rPr lang="en-US" sz="2400" dirty="0">
                <a:latin typeface="Times New Roman" panose="02020603050405020304" pitchFamily="18" charset="0"/>
                <a:ea typeface="宋体" panose="02010600030101010101" pitchFamily="2" charset="-122"/>
                <a:cs typeface="Times New Roman" panose="02020603050405020304" pitchFamily="18" charset="0"/>
              </a:rPr>
              <a:t>(1) multiply-accumulate (MAC) units’s area and Energe/Op in a DRAM 20nm technology.</a:t>
            </a:r>
            <a:endParaRPr 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矩形 10"/>
          <p:cNvSpPr/>
          <p:nvPr/>
        </p:nvSpPr>
        <p:spPr>
          <a:xfrm>
            <a:off x="7806690" y="1989455"/>
            <a:ext cx="3716655" cy="35052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文本框 8"/>
          <p:cNvSpPr txBox="1"/>
          <p:nvPr/>
        </p:nvSpPr>
        <p:spPr>
          <a:xfrm>
            <a:off x="8672830" y="3856355"/>
            <a:ext cx="3171825" cy="2306955"/>
          </a:xfrm>
          <a:prstGeom prst="rect">
            <a:avLst/>
          </a:prstGeom>
          <a:noFill/>
        </p:spPr>
        <p:txBody>
          <a:bodyPr wrap="square">
            <a:spAutoFit/>
          </a:bodyPr>
          <a:p>
            <a:pPr>
              <a:lnSpc>
                <a:spcPct val="150000"/>
              </a:lnSpc>
            </a:pPr>
            <a:r>
              <a:rPr lang="en-US" sz="2400" dirty="0">
                <a:latin typeface="Times New Roman" panose="02020603050405020304" pitchFamily="18" charset="0"/>
                <a:ea typeface="宋体" panose="02010600030101010101" pitchFamily="2" charset="-122"/>
                <a:cs typeface="Times New Roman" panose="02020603050405020304" pitchFamily="18" charset="0"/>
              </a:rPr>
              <a:t>(2) The supporting operations, operand sources, an</a:t>
            </a:r>
            <a:r>
              <a:rPr lang="en-US" sz="2400" dirty="0">
                <a:latin typeface="Times New Roman" panose="02020603050405020304" pitchFamily="18" charset="0"/>
                <a:ea typeface="宋体" panose="02010600030101010101" pitchFamily="2" charset="-122"/>
                <a:cs typeface="Times New Roman" panose="02020603050405020304" pitchFamily="18" charset="0"/>
              </a:rPr>
              <a:t>d result destination.</a:t>
            </a:r>
            <a:endParaRPr 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03</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PIM-DRAM 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4"/>
          <p:cNvCxnSpPr/>
          <p:nvPr/>
        </p:nvCxnSpPr>
        <p:spPr>
          <a:xfrm>
            <a:off x="969010" y="826135"/>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Instruction Set Architecture</a:t>
            </a:r>
            <a:endParaRPr lang="en-US" altLang="zh-CN" sz="2800" dirty="0">
              <a:solidFill>
                <a:srgbClr val="004384"/>
              </a:solidFill>
            </a:endParaRPr>
          </a:p>
        </p:txBody>
      </p:sp>
      <p:cxnSp>
        <p:nvCxnSpPr>
          <p:cNvPr id="7" name="直线连接符 4"/>
          <p:cNvCxnSpPr/>
          <p:nvPr/>
        </p:nvCxnSpPr>
        <p:spPr>
          <a:xfrm>
            <a:off x="969010" y="1617980"/>
            <a:ext cx="529907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3" name="文本框 12"/>
          <p:cNvSpPr txBox="1"/>
          <p:nvPr/>
        </p:nvSpPr>
        <p:spPr>
          <a:xfrm>
            <a:off x="940435" y="3448685"/>
            <a:ext cx="10311130" cy="2861310"/>
          </a:xfrm>
          <a:prstGeom prst="rect">
            <a:avLst/>
          </a:prstGeom>
          <a:noFill/>
        </p:spPr>
        <p:txBody>
          <a:bodyPr wrap="square">
            <a:spAutoFit/>
          </a:bodyPr>
          <a:p>
            <a:pPr>
              <a:lnSpc>
                <a:spcPct val="150000"/>
              </a:lnSpc>
            </a:pPr>
            <a:r>
              <a:rPr lang="en-US" sz="24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Control</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NOP</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JUMP</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and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EXIT </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areflow-control instructions;</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sz="24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Data</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MOV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and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FILL </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are data movement instructions for loading/storing data </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150000"/>
              </a:lnSpc>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from/to the registers in a PIM execution unit.</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150000"/>
              </a:lnSpc>
            </a:pPr>
            <a:r>
              <a:rPr lang="en-US" sz="2400" b="1" dirty="0">
                <a:solidFill>
                  <a:srgbClr val="004384"/>
                </a:solidFill>
                <a:latin typeface="Times New Roman" panose="02020603050405020304" pitchFamily="18" charset="0"/>
                <a:ea typeface="宋体" panose="02010600030101010101" pitchFamily="2" charset="-122"/>
                <a:cs typeface="Times New Roman" panose="02020603050405020304" pitchFamily="18" charset="0"/>
              </a:rPr>
              <a:t>ALU</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ADD</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MUL</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MAD</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and </a:t>
            </a:r>
            <a:r>
              <a:rPr lang="en-US" sz="2400" dirty="0">
                <a:solidFill>
                  <a:srgbClr val="004384"/>
                </a:solidFill>
                <a:latin typeface="Times New Roman" panose="02020603050405020304" pitchFamily="18" charset="0"/>
                <a:ea typeface="宋体" panose="02010600030101010101" pitchFamily="2" charset="-122"/>
                <a:cs typeface="Times New Roman" panose="02020603050405020304" pitchFamily="18" charset="0"/>
                <a:sym typeface="+mn-ea"/>
              </a:rPr>
              <a:t>MAC </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are arithmetic instructions</a:t>
            </a:r>
            <a:r>
              <a:rPr lang="zh-CN" altLang="en-US" sz="2400" dirty="0">
                <a:latin typeface="Times New Roman" panose="02020603050405020304" pitchFamily="18" charset="0"/>
                <a:ea typeface="宋体" panose="02010600030101010101" pitchFamily="2" charset="-122"/>
                <a:cs typeface="Times New Roman" panose="02020603050405020304" pitchFamily="18" charset="0"/>
                <a:sym typeface="+mn-ea"/>
              </a:rPr>
              <a:t>，</a:t>
            </a: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especially </a:t>
            </a:r>
            <a:endParaRPr lang="en-US" sz="2400" dirty="0">
              <a:latin typeface="Times New Roman" panose="02020603050405020304" pitchFamily="18" charset="0"/>
              <a:ea typeface="宋体" panose="02010600030101010101" pitchFamily="2" charset="-122"/>
              <a:cs typeface="Times New Roman" panose="02020603050405020304" pitchFamily="18" charset="0"/>
              <a:sym typeface="+mn-ea"/>
            </a:endParaRPr>
          </a:p>
          <a:p>
            <a:pPr>
              <a:lnSpc>
                <a:spcPct val="150000"/>
              </a:lnSpc>
            </a:pPr>
            <a:r>
              <a:rPr lang="en-US" sz="2400" dirty="0">
                <a:latin typeface="Times New Roman" panose="02020603050405020304" pitchFamily="18" charset="0"/>
                <a:ea typeface="宋体" panose="02010600030101010101" pitchFamily="2" charset="-122"/>
                <a:cs typeface="Times New Roman" panose="02020603050405020304" pitchFamily="18" charset="0"/>
                <a:sym typeface="+mn-ea"/>
              </a:rPr>
              <a:t>                 chosen for accelerating ML applications; </a:t>
            </a:r>
            <a:endParaRPr lang="zh-CN" altLang="en-US"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 name="图片 5" descr="a4d753c596ac5e6821fe43e55ce74f0"/>
          <p:cNvPicPr>
            <a:picLocks noChangeAspect="1"/>
          </p:cNvPicPr>
          <p:nvPr/>
        </p:nvPicPr>
        <p:blipFill>
          <a:blip r:embed="rId2"/>
          <a:stretch>
            <a:fillRect/>
          </a:stretch>
        </p:blipFill>
        <p:spPr>
          <a:xfrm>
            <a:off x="127000" y="1960880"/>
            <a:ext cx="11938635" cy="100965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365"/>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rPr>
              <a:t>04</a:t>
            </a:r>
            <a:endParaRPr lang="en-US"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endParaRPr>
          </a:p>
        </p:txBody>
      </p:sp>
      <p:sp>
        <p:nvSpPr>
          <p:cNvPr id="15" name="文本框 14"/>
          <p:cNvSpPr txBox="1"/>
          <p:nvPr/>
        </p:nvSpPr>
        <p:spPr>
          <a:xfrm>
            <a:off x="4769337" y="3105829"/>
            <a:ext cx="7422663" cy="645160"/>
          </a:xfrm>
          <a:prstGeom prst="rect">
            <a:avLst/>
          </a:prstGeom>
          <a:noFill/>
        </p:spPr>
        <p:txBody>
          <a:bodyPr wrap="square" rtlCol="0">
            <a:spAutoFit/>
          </a:bodyPr>
          <a:lstStyle/>
          <a:p>
            <a:pPr algn="l">
              <a:buClrTx/>
              <a:buSzTx/>
              <a:buFontTx/>
            </a:pPr>
            <a:r>
              <a:rPr kumimoji="1" lang="en-US" altLang="zh-CN" sz="3600" dirty="0">
                <a:solidFill>
                  <a:schemeClr val="bg1"/>
                </a:solidFill>
                <a:latin typeface="微软雅黑" panose="020B0503020204020204" charset="-122"/>
                <a:ea typeface="微软雅黑" panose="020B0503020204020204" charset="-122"/>
                <a:sym typeface="+mn-ea"/>
              </a:rPr>
              <a:t>PIM MICROARCHITECTURE</a:t>
            </a:r>
            <a:endParaRPr kumimoji="1" lang="en-US" altLang="zh-CN" sz="3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04</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 MICROARCHITECTURE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Components</a:t>
            </a:r>
            <a:endParaRPr lang="en-US" altLang="zh-CN" sz="2800" dirty="0">
              <a:solidFill>
                <a:srgbClr val="004384"/>
              </a:solidFill>
            </a:endParaRPr>
          </a:p>
        </p:txBody>
      </p:sp>
      <p:cxnSp>
        <p:nvCxnSpPr>
          <p:cNvPr id="4" name="直线连接符 4"/>
          <p:cNvCxnSpPr/>
          <p:nvPr/>
        </p:nvCxnSpPr>
        <p:spPr>
          <a:xfrm>
            <a:off x="969010" y="826135"/>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p:nvPicPr>
        <p:blipFill>
          <a:blip r:embed="rId2"/>
          <a:stretch>
            <a:fillRect/>
          </a:stretch>
        </p:blipFill>
        <p:spPr>
          <a:xfrm>
            <a:off x="1428750" y="1617345"/>
            <a:ext cx="9334500" cy="4095750"/>
          </a:xfrm>
          <a:prstGeom prst="rect">
            <a:avLst/>
          </a:prstGeom>
        </p:spPr>
      </p:pic>
      <p:cxnSp>
        <p:nvCxnSpPr>
          <p:cNvPr id="5" name="直线连接符 4"/>
          <p:cNvCxnSpPr/>
          <p:nvPr/>
        </p:nvCxnSpPr>
        <p:spPr>
          <a:xfrm>
            <a:off x="969010" y="1617980"/>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969010" y="5713095"/>
            <a:ext cx="9829165" cy="1014730"/>
          </a:xfrm>
          <a:prstGeom prst="rect">
            <a:avLst/>
          </a:prstGeom>
          <a:noFill/>
          <a:ln w="9525">
            <a:noFill/>
          </a:ln>
        </p:spPr>
        <p:txBody>
          <a:bodyPr wrap="square">
            <a:spAutoFit/>
          </a:bodyPr>
          <a:p>
            <a:pPr indent="0">
              <a:lnSpc>
                <a:spcPct val="150000"/>
              </a:lnSpc>
            </a:pPr>
            <a:r>
              <a:rPr lang="en-US" sz="2000" b="0">
                <a:solidFill>
                  <a:srgbClr val="000000"/>
                </a:solidFill>
                <a:latin typeface="Times New Roman" panose="02020603050405020304" pitchFamily="18" charset="0"/>
                <a:ea typeface="楷体" panose="02010609060101010101" charset="-122"/>
                <a:cs typeface="Times New Roman" panose="02020603050405020304" pitchFamily="18" charset="0"/>
              </a:rPr>
              <a:t>(1) an instruction sequence manager (blue color),         (2) register fifiles (green color),  (rf, register fifiles, </a:t>
            </a:r>
            <a:r>
              <a:rPr lang="zh-CN" sz="2000" b="0">
                <a:latin typeface="Times New Roman" panose="02020603050405020304" pitchFamily="18" charset="0"/>
                <a:ea typeface="楷体" panose="02010609060101010101" charset="-122"/>
                <a:cs typeface="Times New Roman" panose="02020603050405020304" pitchFamily="18" charset="0"/>
              </a:rPr>
              <a:t>寄存器文件又称寄存器堆</a:t>
            </a:r>
            <a:r>
              <a:rPr lang="en-US" sz="2000" b="0">
                <a:solidFill>
                  <a:srgbClr val="000000"/>
                </a:solidFill>
                <a:latin typeface="Times New Roman" panose="02020603050405020304" pitchFamily="18" charset="0"/>
                <a:ea typeface="楷体" panose="02010609060101010101" charset="-122"/>
                <a:cs typeface="Times New Roman" panose="02020603050405020304" pitchFamily="18" charset="0"/>
              </a:rPr>
              <a:t>)         (3) a 16-wide SIMD FPU (gray color). </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04</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 MICROARCHITECTURE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Pipeline</a:t>
            </a:r>
            <a:endParaRPr lang="en-US" altLang="zh-CN" sz="2800" dirty="0">
              <a:solidFill>
                <a:srgbClr val="004384"/>
              </a:solidFill>
            </a:endParaRPr>
          </a:p>
        </p:txBody>
      </p:sp>
      <p:cxnSp>
        <p:nvCxnSpPr>
          <p:cNvPr id="4" name="直线连接符 4"/>
          <p:cNvCxnSpPr/>
          <p:nvPr/>
        </p:nvCxnSpPr>
        <p:spPr>
          <a:xfrm>
            <a:off x="969010" y="826135"/>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969010" y="1617980"/>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100" name="文本框 99"/>
          <p:cNvSpPr txBox="1"/>
          <p:nvPr/>
        </p:nvSpPr>
        <p:spPr>
          <a:xfrm>
            <a:off x="1181735" y="1768475"/>
            <a:ext cx="9829165" cy="4923155"/>
          </a:xfrm>
          <a:prstGeom prst="rect">
            <a:avLst/>
          </a:prstGeom>
          <a:noFill/>
          <a:ln w="9525">
            <a:noFill/>
          </a:ln>
        </p:spPr>
        <p:txBody>
          <a:bodyPr wrap="square">
            <a:spAutoFit/>
          </a:bodyPr>
          <a:p>
            <a:pPr indent="0">
              <a:lnSpc>
                <a:spcPct val="150000"/>
              </a:lnSpc>
            </a:pPr>
            <a:r>
              <a:rPr lang="en-US" sz="2000" b="0">
                <a:solidFill>
                  <a:srgbClr val="000000"/>
                </a:solidFill>
                <a:latin typeface="Times New Roman" panose="02020603050405020304" pitchFamily="18" charset="0"/>
                <a:ea typeface="楷体" panose="02010609060101010101" charset="-122"/>
                <a:cs typeface="Times New Roman" panose="02020603050405020304" pitchFamily="18" charset="0"/>
              </a:rPr>
              <a:t>     </a:t>
            </a:r>
            <a:r>
              <a:rPr lang="en-US" sz="2400" b="0">
                <a:solidFill>
                  <a:srgbClr val="000000"/>
                </a:solidFill>
                <a:latin typeface="Times New Roman" panose="02020603050405020304" pitchFamily="18" charset="0"/>
                <a:ea typeface="楷体" panose="02010609060101010101" charset="-122"/>
                <a:cs typeface="Times New Roman" panose="02020603050405020304" pitchFamily="18" charset="0"/>
              </a:rPr>
              <a:t>   D</a:t>
            </a:r>
            <a:r>
              <a:rPr sz="2400" b="0">
                <a:latin typeface="Times New Roman" panose="02020603050405020304" pitchFamily="18" charset="0"/>
                <a:ea typeface="楷体" panose="02010609060101010101" charset="-122"/>
                <a:cs typeface="Times New Roman" panose="02020603050405020304" pitchFamily="18" charset="0"/>
              </a:rPr>
              <a:t>ivide the PIM execution unit into up tofive pipeline</a:t>
            </a:r>
            <a:r>
              <a:rPr lang="en-US" sz="2400" b="0">
                <a:latin typeface="Times New Roman" panose="02020603050405020304" pitchFamily="18" charset="0"/>
                <a:ea typeface="楷体" panose="02010609060101010101" charset="-122"/>
                <a:cs typeface="Times New Roman" panose="02020603050405020304" pitchFamily="18" charset="0"/>
              </a:rPr>
              <a:t> </a:t>
            </a:r>
            <a:r>
              <a:rPr sz="2400" b="0">
                <a:latin typeface="Times New Roman" panose="02020603050405020304" pitchFamily="18" charset="0"/>
                <a:ea typeface="楷体" panose="02010609060101010101" charset="-122"/>
                <a:cs typeface="Times New Roman" panose="02020603050405020304" pitchFamily="18" charset="0"/>
              </a:rPr>
              <a:t>stages to satisfy the DRAM internal timing for reading/writing</a:t>
            </a:r>
            <a:r>
              <a:rPr lang="en-US" sz="2400" b="0">
                <a:latin typeface="Times New Roman" panose="02020603050405020304" pitchFamily="18" charset="0"/>
                <a:ea typeface="楷体" panose="02010609060101010101" charset="-122"/>
                <a:cs typeface="Times New Roman" panose="02020603050405020304" pitchFamily="18" charset="0"/>
              </a:rPr>
              <a:t> </a:t>
            </a:r>
            <a:r>
              <a:rPr sz="2400" b="0">
                <a:latin typeface="Times New Roman" panose="02020603050405020304" pitchFamily="18" charset="0"/>
                <a:ea typeface="楷体" panose="02010609060101010101" charset="-122"/>
                <a:cs typeface="Times New Roman" panose="02020603050405020304" pitchFamily="18" charset="0"/>
              </a:rPr>
              <a:t>data.</a:t>
            </a:r>
            <a:endParaRPr sz="2000" b="0">
              <a:latin typeface="Times New Roman" panose="02020603050405020304" pitchFamily="18" charset="0"/>
              <a:ea typeface="楷体" panose="02010609060101010101" charset="-122"/>
              <a:cs typeface="Times New Roman" panose="02020603050405020304" pitchFamily="18" charset="0"/>
            </a:endParaRPr>
          </a:p>
          <a:p>
            <a:pPr marL="1371600" lvl="2" indent="-457200">
              <a:lnSpc>
                <a:spcPct val="200000"/>
              </a:lnSpc>
              <a:buFont typeface="+mj-lt"/>
              <a:buAutoNum type="arabicPeriod"/>
            </a:pPr>
            <a:r>
              <a:rPr lang="en-US" sz="2200" b="0">
                <a:latin typeface="Times New Roman" panose="02020603050405020304" pitchFamily="18" charset="0"/>
                <a:ea typeface="楷体" panose="02010609060101010101" charset="-122"/>
                <a:cs typeface="Times New Roman" panose="02020603050405020304" pitchFamily="18" charset="0"/>
              </a:rPr>
              <a:t>Fetches and decodes a PIM instruction.</a:t>
            </a:r>
            <a:endParaRPr lang="en-US" sz="2200" b="0">
              <a:latin typeface="Times New Roman" panose="02020603050405020304" pitchFamily="18" charset="0"/>
              <a:ea typeface="楷体" panose="02010609060101010101" charset="-122"/>
              <a:cs typeface="Times New Roman" panose="02020603050405020304" pitchFamily="18" charset="0"/>
            </a:endParaRPr>
          </a:p>
          <a:p>
            <a:pPr marL="1371600" lvl="2" indent="-457200">
              <a:lnSpc>
                <a:spcPct val="150000"/>
              </a:lnSpc>
              <a:buFont typeface="+mj-ea"/>
              <a:buAutoNum type="arabicPeriod"/>
            </a:pPr>
            <a:r>
              <a:rPr lang="en-US" sz="2200">
                <a:latin typeface="Times New Roman" panose="02020603050405020304" pitchFamily="18" charset="0"/>
                <a:ea typeface="楷体" panose="02010609060101010101" charset="-122"/>
                <a:cs typeface="Times New Roman" panose="02020603050405020304" pitchFamily="18" charset="0"/>
                <a:sym typeface="+mn-ea"/>
              </a:rPr>
              <a:t>Loads 256-bit data from EVEN BANK or </a:t>
            </a:r>
            <a:r>
              <a:rPr lang="en-US" sz="2200" b="0">
                <a:latin typeface="Times New Roman" panose="02020603050405020304" pitchFamily="18" charset="0"/>
                <a:ea typeface="楷体" panose="02010609060101010101" charset="-122"/>
                <a:cs typeface="Times New Roman" panose="02020603050405020304" pitchFamily="18" charset="0"/>
              </a:rPr>
              <a:t>ODD BANK to either a GRF register or an input of the SIMD FPU.</a:t>
            </a:r>
            <a:endParaRPr lang="en-US" sz="2200" b="0">
              <a:latin typeface="Times New Roman" panose="02020603050405020304" pitchFamily="18" charset="0"/>
              <a:ea typeface="楷体" panose="02010609060101010101" charset="-122"/>
              <a:cs typeface="Times New Roman" panose="02020603050405020304" pitchFamily="18" charset="0"/>
            </a:endParaRPr>
          </a:p>
          <a:p>
            <a:pPr marL="1371600" lvl="2" indent="-457200">
              <a:lnSpc>
                <a:spcPct val="150000"/>
              </a:lnSpc>
              <a:buFont typeface="+mj-ea"/>
              <a:buAutoNum type="arabicPeriod"/>
            </a:pPr>
            <a:r>
              <a:rPr lang="en-US" sz="2200">
                <a:latin typeface="Times New Roman" panose="02020603050405020304" pitchFamily="18" charset="0"/>
                <a:ea typeface="楷体" panose="02010609060101010101" charset="-122"/>
                <a:cs typeface="Times New Roman" panose="02020603050405020304" pitchFamily="18" charset="0"/>
                <a:sym typeface="+mn-ea"/>
              </a:rPr>
              <a:t>MULT</a:t>
            </a:r>
            <a:endParaRPr lang="en-US" sz="2200">
              <a:latin typeface="Times New Roman" panose="02020603050405020304" pitchFamily="18" charset="0"/>
              <a:ea typeface="楷体" panose="02010609060101010101" charset="-122"/>
              <a:cs typeface="Times New Roman" panose="02020603050405020304" pitchFamily="18" charset="0"/>
              <a:sym typeface="+mn-ea"/>
            </a:endParaRPr>
          </a:p>
          <a:p>
            <a:pPr marL="1371600" lvl="2" indent="-457200">
              <a:lnSpc>
                <a:spcPct val="150000"/>
              </a:lnSpc>
              <a:buFont typeface="+mj-ea"/>
              <a:buAutoNum type="arabicPeriod"/>
            </a:pPr>
            <a:r>
              <a:rPr lang="en-US" sz="2200">
                <a:latin typeface="Times New Roman" panose="02020603050405020304" pitchFamily="18" charset="0"/>
                <a:ea typeface="楷体" panose="02010609060101010101" charset="-122"/>
                <a:cs typeface="Times New Roman" panose="02020603050405020304" pitchFamily="18" charset="0"/>
                <a:sym typeface="+mn-ea"/>
              </a:rPr>
              <a:t>ADD</a:t>
            </a:r>
            <a:endParaRPr lang="en-US" sz="2200">
              <a:latin typeface="Times New Roman" panose="02020603050405020304" pitchFamily="18" charset="0"/>
              <a:ea typeface="楷体" panose="02010609060101010101" charset="-122"/>
              <a:cs typeface="Times New Roman" panose="02020603050405020304" pitchFamily="18" charset="0"/>
              <a:sym typeface="+mn-ea"/>
            </a:endParaRPr>
          </a:p>
          <a:p>
            <a:pPr marL="1371600" lvl="2" indent="-457200">
              <a:lnSpc>
                <a:spcPct val="150000"/>
              </a:lnSpc>
              <a:buFont typeface="+mj-ea"/>
              <a:buAutoNum type="arabicPeriod"/>
            </a:pPr>
            <a:r>
              <a:rPr lang="en-US" sz="2200" b="0">
                <a:latin typeface="Times New Roman" panose="02020603050405020304" pitchFamily="18" charset="0"/>
                <a:ea typeface="楷体" panose="02010609060101010101" charset="-122"/>
                <a:cs typeface="Times New Roman" panose="02020603050405020304" pitchFamily="18" charset="0"/>
              </a:rPr>
              <a:t>Writes back the result to a GRF register.</a:t>
            </a:r>
            <a:endParaRPr lang="en-US" sz="2200" b="0">
              <a:latin typeface="Times New Roman" panose="02020603050405020304" pitchFamily="18" charset="0"/>
              <a:ea typeface="楷体" panose="02010609060101010101" charset="-122"/>
              <a:cs typeface="Times New Roman" panose="02020603050405020304" pitchFamily="18" charset="0"/>
            </a:endParaRPr>
          </a:p>
          <a:p>
            <a:pPr indent="0">
              <a:lnSpc>
                <a:spcPct val="150000"/>
              </a:lnSpc>
            </a:pPr>
            <a:endParaRPr lang="en-US" sz="2200" b="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752627" y="306731"/>
            <a:ext cx="4255307"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04</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sym typeface="+mn-ea"/>
              </a:rPr>
              <a:t>PIM MICROARCHITECTURE</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4274820" y="429895"/>
            <a:ext cx="5792470" cy="121920"/>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4"/>
          <p:cNvCxnSpPr/>
          <p:nvPr/>
        </p:nvCxnSpPr>
        <p:spPr>
          <a:xfrm>
            <a:off x="969010" y="826135"/>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Instruction Ordering</a:t>
            </a:r>
            <a:endParaRPr lang="en-US" altLang="zh-CN" sz="2800" dirty="0">
              <a:solidFill>
                <a:srgbClr val="004384"/>
              </a:solidFill>
            </a:endParaRPr>
          </a:p>
        </p:txBody>
      </p:sp>
      <p:cxnSp>
        <p:nvCxnSpPr>
          <p:cNvPr id="7" name="直线连接符 4"/>
          <p:cNvCxnSpPr/>
          <p:nvPr/>
        </p:nvCxnSpPr>
        <p:spPr>
          <a:xfrm>
            <a:off x="969010" y="1617980"/>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pic>
        <p:nvPicPr>
          <p:cNvPr id="5" name="图片 4"/>
          <p:cNvPicPr>
            <a:picLocks noChangeAspect="1"/>
          </p:cNvPicPr>
          <p:nvPr/>
        </p:nvPicPr>
        <p:blipFill>
          <a:blip r:embed="rId2"/>
          <a:stretch>
            <a:fillRect/>
          </a:stretch>
        </p:blipFill>
        <p:spPr>
          <a:xfrm>
            <a:off x="0" y="1891665"/>
            <a:ext cx="12193270" cy="3021965"/>
          </a:xfrm>
          <a:prstGeom prst="rect">
            <a:avLst/>
          </a:prstGeom>
        </p:spPr>
      </p:pic>
      <p:sp>
        <p:nvSpPr>
          <p:cNvPr id="11" name="下箭头 10"/>
          <p:cNvSpPr/>
          <p:nvPr/>
        </p:nvSpPr>
        <p:spPr>
          <a:xfrm rot="10800000">
            <a:off x="4003040" y="4216400"/>
            <a:ext cx="489585" cy="935990"/>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p>
            <a:pPr algn="ctr"/>
            <a:endParaRPr lang="zh-CN" altLang="en-US"/>
          </a:p>
        </p:txBody>
      </p:sp>
      <p:sp>
        <p:nvSpPr>
          <p:cNvPr id="100" name="文本框 99"/>
          <p:cNvSpPr txBox="1"/>
          <p:nvPr/>
        </p:nvSpPr>
        <p:spPr>
          <a:xfrm>
            <a:off x="631190" y="5408295"/>
            <a:ext cx="10928985" cy="1106805"/>
          </a:xfrm>
          <a:prstGeom prst="rect">
            <a:avLst/>
          </a:prstGeom>
          <a:noFill/>
          <a:ln w="9525">
            <a:noFill/>
          </a:ln>
        </p:spPr>
        <p:txBody>
          <a:bodyPr wrap="square">
            <a:spAutoFit/>
          </a:bodyPr>
          <a:p>
            <a:pPr indent="0">
              <a:lnSpc>
                <a:spcPct val="150000"/>
              </a:lnSpc>
            </a:pPr>
            <a:r>
              <a:rPr lang="en-US" sz="2200" b="0">
                <a:solidFill>
                  <a:srgbClr val="000000"/>
                </a:solidFill>
                <a:latin typeface="Times New Roman" panose="02020603050405020304" pitchFamily="18" charset="0"/>
                <a:ea typeface="楷体" panose="02010609060101010101" charset="-122"/>
                <a:cs typeface="Times New Roman" panose="02020603050405020304" pitchFamily="18" charset="0"/>
              </a:rPr>
              <a:t>       T</a:t>
            </a:r>
            <a:r>
              <a:rPr lang="en-US" altLang="zh-CN" sz="2200">
                <a:latin typeface="Times New Roman" panose="02020603050405020304" pitchFamily="18" charset="0"/>
                <a:cs typeface="Times New Roman" panose="02020603050405020304" pitchFamily="18" charset="0"/>
                <a:sym typeface="+mn-ea"/>
              </a:rPr>
              <a:t>o minimize the performance penalty, we propose a simple mechanism that can tolerate out-of-order memory accesses in some degree, dubbed </a:t>
            </a:r>
            <a:r>
              <a:rPr lang="en-US" altLang="zh-CN" sz="2200" b="1">
                <a:solidFill>
                  <a:srgbClr val="004384"/>
                </a:solidFill>
                <a:latin typeface="Times New Roman" panose="02020603050405020304" pitchFamily="18" charset="0"/>
                <a:cs typeface="Times New Roman" panose="02020603050405020304" pitchFamily="18" charset="0"/>
                <a:sym typeface="+mn-ea"/>
              </a:rPr>
              <a:t>address aligned mode (AAM).</a:t>
            </a:r>
            <a:endParaRPr lang="en-US" altLang="zh-CN" sz="2200" b="1">
              <a:solidFill>
                <a:srgbClr val="004384"/>
              </a:solidFill>
              <a:latin typeface="Times New Roman" panose="02020603050405020304" pitchFamily="18" charset="0"/>
              <a:cs typeface="Times New Roman" panose="02020603050405020304" pitchFamily="18"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3" presetClass="path" presetSubtype="0" accel="50000" decel="50000" fill="hold" grpId="2" nodeType="clickEffect">
                                  <p:stCondLst>
                                    <p:cond delay="0"/>
                                  </p:stCondLst>
                                  <p:childTnLst>
                                    <p:animMotion origin="layout" path="M -0.0015625 0.00157407 L 0.168021 0.00138889 " pathEditMode="relative" rAng="0" ptsTypes="">
                                      <p:cBhvr>
                                        <p:cTn id="12" dur="2000" fill="hold"/>
                                        <p:tgtEl>
                                          <p:spTgt spid="11"/>
                                        </p:tgtEl>
                                        <p:attrNameLst>
                                          <p:attrName>ppt_x</p:attrName>
                                          <p:attrName>ppt_y</p:attrName>
                                        </p:attrNameLst>
                                      </p:cBhvr>
                                      <p:rCtr x="70" y="0"/>
                                    </p:animMotion>
                                  </p:childTnLst>
                                </p:cTn>
                              </p:par>
                            </p:childTnLst>
                          </p:cTn>
                        </p:par>
                      </p:childTnLst>
                    </p:cTn>
                  </p:par>
                  <p:par>
                    <p:cTn id="13" fill="hold">
                      <p:stCondLst>
                        <p:cond delay="indefinite"/>
                      </p:stCondLst>
                      <p:childTnLst>
                        <p:par>
                          <p:cTn id="14" fill="hold">
                            <p:stCondLst>
                              <p:cond delay="0"/>
                            </p:stCondLst>
                            <p:childTnLst>
                              <p:par>
                                <p:cTn id="15" presetID="35" presetClass="path" presetSubtype="0" accel="50000" decel="50000" fill="hold" grpId="3" nodeType="clickEffect">
                                  <p:stCondLst>
                                    <p:cond delay="0"/>
                                  </p:stCondLst>
                                  <p:childTnLst>
                                    <p:animMotion origin="layout" path="M 0.167969 -0.000185185 L -0.250052 0 " pathEditMode="relative" rAng="0" ptsTypes="">
                                      <p:cBhvr>
                                        <p:cTn id="16" dur="2000" fill="hold"/>
                                        <p:tgtEl>
                                          <p:spTgt spid="11"/>
                                        </p:tgtEl>
                                        <p:attrNameLst>
                                          <p:attrName>ppt_x</p:attrName>
                                          <p:attrName>ppt_y</p:attrName>
                                        </p:attrNameLst>
                                      </p:cBhvr>
                                      <p:rCtr x="-292"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1" grpId="1" animBg="1"/>
      <p:bldP spid="11" grpId="2" bldLvl="0" animBg="1"/>
      <p:bldP spid="11" grpId="3"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663"/>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PingFang SC Medium" panose="020B0400000000000000" pitchFamily="34" charset="-122"/>
                <a:ea typeface="PingFang SC Medium" panose="020B0400000000000000" pitchFamily="34" charset="-122"/>
              </a:rPr>
              <a:t>05</a:t>
            </a:r>
            <a:endParaRPr lang="en-US" sz="6600" dirty="0">
              <a:solidFill>
                <a:srgbClr val="004384"/>
              </a:solidFill>
              <a:latin typeface="PingFang SC Medium" panose="020B0400000000000000" pitchFamily="34" charset="-122"/>
              <a:ea typeface="PingFang SC Medium" panose="020B0400000000000000" pitchFamily="34" charset="-122"/>
            </a:endParaRPr>
          </a:p>
        </p:txBody>
      </p:sp>
      <p:sp>
        <p:nvSpPr>
          <p:cNvPr id="15" name="文本框 14"/>
          <p:cNvSpPr txBox="1"/>
          <p:nvPr/>
        </p:nvSpPr>
        <p:spPr>
          <a:xfrm>
            <a:off x="4621632" y="2921005"/>
            <a:ext cx="7422663" cy="1076325"/>
          </a:xfrm>
          <a:prstGeom prst="rect">
            <a:avLst/>
          </a:prstGeom>
          <a:noFill/>
        </p:spPr>
        <p:txBody>
          <a:bodyPr wrap="square" rtlCol="0">
            <a:spAutoFit/>
          </a:bodyPr>
          <a:lstStyle/>
          <a:p>
            <a:pPr algn="l">
              <a:buClrTx/>
              <a:buSzTx/>
              <a:buFontTx/>
            </a:pPr>
            <a:r>
              <a:rPr kumimoji="1" lang="en-US" altLang="zh-CN" sz="3200" dirty="0">
                <a:solidFill>
                  <a:schemeClr val="bg1"/>
                </a:solidFill>
                <a:latin typeface="微软雅黑" panose="020B0503020204020204" charset="-122"/>
                <a:ea typeface="微软雅黑" panose="020B0503020204020204" charset="-122"/>
                <a:sym typeface="+mn-ea"/>
              </a:rPr>
              <a:t>PIM SOFTWARE STACK AND PROGRAMMING MODEL</a:t>
            </a:r>
            <a:endParaRPr kumimoji="1"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校徽-1"/>
          <p:cNvPicPr>
            <a:picLocks noChangeAspect="1"/>
          </p:cNvPicPr>
          <p:nvPr/>
        </p:nvPicPr>
        <p:blipFill>
          <a:blip r:embed="rId1"/>
          <a:stretch>
            <a:fillRect/>
          </a:stretch>
        </p:blipFill>
        <p:spPr>
          <a:xfrm>
            <a:off x="10248900" y="196850"/>
            <a:ext cx="1701800" cy="565785"/>
          </a:xfrm>
          <a:prstGeom prst="rect">
            <a:avLst/>
          </a:prstGeom>
        </p:spPr>
      </p:pic>
      <p:sp>
        <p:nvSpPr>
          <p:cNvPr id="19" name="文本框 18"/>
          <p:cNvSpPr txBox="1"/>
          <p:nvPr/>
        </p:nvSpPr>
        <p:spPr>
          <a:xfrm>
            <a:off x="781838" y="738016"/>
            <a:ext cx="10627895" cy="1014730"/>
          </a:xfrm>
          <a:prstGeom prst="rect">
            <a:avLst/>
          </a:prstGeom>
          <a:noFill/>
        </p:spPr>
        <p:txBody>
          <a:bodyPr wrap="square">
            <a:spAutoFit/>
          </a:bodyPr>
          <a:lstStyle/>
          <a:p>
            <a:pPr indent="457200" algn="just">
              <a:lnSpc>
                <a:spcPct val="150000"/>
              </a:lnSpc>
            </a:pP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To run existing ML applications on a system adopting PIM-DRAM without any change in their original source code, we</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 </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adapt the existing ML software stack illustrated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as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following.</a:t>
            </a: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7200265" y="429260"/>
            <a:ext cx="2867025" cy="122555"/>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752475" y="306705"/>
            <a:ext cx="6483350"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sym typeface="+mn-ea"/>
              </a:rPr>
              <a:t>05 PIM SOFTWARE STACK AND PROGRAMMING MODEL</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2"/>
          <a:stretch>
            <a:fillRect/>
          </a:stretch>
        </p:blipFill>
        <p:spPr>
          <a:xfrm>
            <a:off x="2237105" y="1815465"/>
            <a:ext cx="7717790" cy="478218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校徽-1"/>
          <p:cNvPicPr>
            <a:picLocks noChangeAspect="1"/>
          </p:cNvPicPr>
          <p:nvPr/>
        </p:nvPicPr>
        <p:blipFill>
          <a:blip r:embed="rId1"/>
          <a:stretch>
            <a:fillRect/>
          </a:stretch>
        </p:blipFill>
        <p:spPr>
          <a:xfrm>
            <a:off x="10248900" y="196850"/>
            <a:ext cx="1701800" cy="565785"/>
          </a:xfrm>
          <a:prstGeom prst="rect">
            <a:avLst/>
          </a:prstGeom>
        </p:spPr>
      </p:pic>
      <p:sp>
        <p:nvSpPr>
          <p:cNvPr id="19" name="文本框 18"/>
          <p:cNvSpPr txBox="1"/>
          <p:nvPr/>
        </p:nvSpPr>
        <p:spPr>
          <a:xfrm>
            <a:off x="782473" y="1898796"/>
            <a:ext cx="10627895" cy="645160"/>
          </a:xfrm>
          <a:prstGeom prst="rect">
            <a:avLst/>
          </a:prstGeom>
          <a:noFill/>
        </p:spPr>
        <p:txBody>
          <a:bodyPr wrap="square">
            <a:spAutoFit/>
          </a:bodyPr>
          <a:lstStyle/>
          <a:p>
            <a:pPr indent="457200" algn="just">
              <a:lnSpc>
                <a:spcPct val="150000"/>
              </a:lnSpc>
            </a:pPr>
            <a:r>
              <a:rPr lang="en-US" sz="2400" dirty="0">
                <a:latin typeface="Times New Roman" panose="02020603050405020304" pitchFamily="18" charset="0"/>
                <a:ea typeface="宋体" panose="02010600030101010101" pitchFamily="2" charset="-122"/>
                <a:cs typeface="Times New Roman" panose="02020603050405020304" pitchFamily="18" charset="0"/>
              </a:rPr>
              <a:t>Following </a:t>
            </a:r>
            <a:r>
              <a:rPr sz="2400" dirty="0">
                <a:latin typeface="Times New Roman" panose="02020603050405020304" pitchFamily="18" charset="0"/>
                <a:ea typeface="宋体" panose="02010600030101010101" pitchFamily="2" charset="-122"/>
                <a:cs typeface="Times New Roman" panose="02020603050405020304" pitchFamily="18" charset="0"/>
              </a:rPr>
              <a:t>illustrates</a:t>
            </a:r>
            <a:r>
              <a:rPr lang="en-US" sz="2400" dirty="0">
                <a:latin typeface="Times New Roman" panose="02020603050405020304" pitchFamily="18" charset="0"/>
                <a:ea typeface="宋体" panose="02010600030101010101" pitchFamily="2" charset="-122"/>
                <a:cs typeface="Times New Roman" panose="02020603050405020304" pitchFamily="18" charset="0"/>
              </a:rPr>
              <a:t> </a:t>
            </a:r>
            <a:r>
              <a:rPr sz="2400" dirty="0">
                <a:latin typeface="Times New Roman" panose="02020603050405020304" pitchFamily="18" charset="0"/>
                <a:ea typeface="宋体" panose="02010600030101010101" pitchFamily="2" charset="-122"/>
                <a:cs typeface="Times New Roman" panose="02020603050405020304" pitchFamily="18" charset="0"/>
              </a:rPr>
              <a:t>the execution stack starting with GEMV PIM custom op.</a:t>
            </a:r>
            <a:endParaRPr sz="24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矩形 1"/>
          <p:cNvSpPr/>
          <p:nvPr/>
        </p:nvSpPr>
        <p:spPr>
          <a:xfrm>
            <a:off x="7200265" y="429260"/>
            <a:ext cx="2867025" cy="122555"/>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752475" y="306705"/>
            <a:ext cx="6483350"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sym typeface="+mn-ea"/>
              </a:rPr>
              <a:t>05 PIM SOFTWARE STACK AND PROGRAMMING MODEL</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2"/>
          <a:stretch>
            <a:fillRect/>
          </a:stretch>
        </p:blipFill>
        <p:spPr>
          <a:xfrm>
            <a:off x="1376045" y="3118485"/>
            <a:ext cx="9267825" cy="2486025"/>
          </a:xfrm>
          <a:prstGeom prst="rect">
            <a:avLst/>
          </a:prstGeom>
        </p:spPr>
      </p:pic>
      <p:cxnSp>
        <p:nvCxnSpPr>
          <p:cNvPr id="8" name="直线连接符 4"/>
          <p:cNvCxnSpPr/>
          <p:nvPr/>
        </p:nvCxnSpPr>
        <p:spPr>
          <a:xfrm>
            <a:off x="969010" y="826135"/>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Programming Model</a:t>
            </a:r>
            <a:endParaRPr lang="en-US" altLang="zh-CN" sz="2800" dirty="0">
              <a:solidFill>
                <a:srgbClr val="004384"/>
              </a:solidFill>
            </a:endParaRPr>
          </a:p>
        </p:txBody>
      </p:sp>
      <p:cxnSp>
        <p:nvCxnSpPr>
          <p:cNvPr id="10" name="直线连接符 4"/>
          <p:cNvCxnSpPr/>
          <p:nvPr/>
        </p:nvCxnSpPr>
        <p:spPr>
          <a:xfrm>
            <a:off x="969010" y="1617980"/>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校徽-1"/>
          <p:cNvPicPr>
            <a:picLocks noChangeAspect="1"/>
          </p:cNvPicPr>
          <p:nvPr/>
        </p:nvPicPr>
        <p:blipFill>
          <a:blip r:embed="rId1"/>
          <a:stretch>
            <a:fillRect/>
          </a:stretch>
        </p:blipFill>
        <p:spPr>
          <a:xfrm>
            <a:off x="10248900" y="196850"/>
            <a:ext cx="1701800" cy="565785"/>
          </a:xfrm>
          <a:prstGeom prst="rect">
            <a:avLst/>
          </a:prstGeom>
        </p:spPr>
      </p:pic>
      <p:sp>
        <p:nvSpPr>
          <p:cNvPr id="2" name="矩形 1"/>
          <p:cNvSpPr/>
          <p:nvPr/>
        </p:nvSpPr>
        <p:spPr>
          <a:xfrm>
            <a:off x="7200265" y="429260"/>
            <a:ext cx="2867025" cy="122555"/>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752475" y="306705"/>
            <a:ext cx="6483350" cy="368300"/>
          </a:xfrm>
          <a:prstGeom prst="rect">
            <a:avLst/>
          </a:prstGeom>
          <a:noFill/>
        </p:spPr>
        <p:txBody>
          <a:bodyPr wrap="square" rtlCol="0">
            <a:spAutoFit/>
          </a:bodyPr>
          <a:lstStyle/>
          <a:p>
            <a:pPr algn="l">
              <a:buClrTx/>
              <a:buSzTx/>
              <a:buFontTx/>
            </a:pPr>
            <a:r>
              <a:rPr kumimoji="1" lang="en-US" altLang="zh-CN" dirty="0">
                <a:solidFill>
                  <a:srgbClr val="004384"/>
                </a:solidFill>
                <a:latin typeface="微软雅黑" panose="020B0503020204020204" charset="-122"/>
                <a:ea typeface="微软雅黑" panose="020B0503020204020204" charset="-122"/>
                <a:sym typeface="+mn-ea"/>
              </a:rPr>
              <a:t>05 PIM SOFTWARE STACK AND PROGRAMMING MODEL</a:t>
            </a:r>
            <a:endParaRPr kumimoji="1" lang="en-US" altLang="zh-CN"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2"/>
          <a:stretch>
            <a:fillRect/>
          </a:stretch>
        </p:blipFill>
        <p:spPr>
          <a:xfrm>
            <a:off x="1414145" y="2035810"/>
            <a:ext cx="9363075" cy="4105275"/>
          </a:xfrm>
          <a:prstGeom prst="rect">
            <a:avLst/>
          </a:prstGeom>
        </p:spPr>
      </p:pic>
      <p:cxnSp>
        <p:nvCxnSpPr>
          <p:cNvPr id="8" name="直线连接符 4"/>
          <p:cNvCxnSpPr/>
          <p:nvPr/>
        </p:nvCxnSpPr>
        <p:spPr>
          <a:xfrm>
            <a:off x="969010" y="826135"/>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69010" y="960755"/>
            <a:ext cx="552704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rPr>
              <a:t>Programming Model</a:t>
            </a:r>
            <a:endParaRPr lang="en-US" altLang="zh-CN" sz="2800" dirty="0">
              <a:solidFill>
                <a:srgbClr val="004384"/>
              </a:solidFill>
            </a:endParaRPr>
          </a:p>
        </p:txBody>
      </p:sp>
      <p:cxnSp>
        <p:nvCxnSpPr>
          <p:cNvPr id="10" name="直线连接符 4"/>
          <p:cNvCxnSpPr/>
          <p:nvPr/>
        </p:nvCxnSpPr>
        <p:spPr>
          <a:xfrm>
            <a:off x="969010" y="1617980"/>
            <a:ext cx="3523615"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663"/>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rPr>
              <a:t>01</a:t>
            </a:r>
            <a:endParaRPr lang="en-US" sz="6600" dirty="0">
              <a:solidFill>
                <a:srgbClr val="004384"/>
              </a:solidFill>
              <a:latin typeface="Times New Roman" panose="02020603050405020304" pitchFamily="18" charset="0"/>
              <a:ea typeface="PingFang SC Medium" panose="020B0400000000000000" pitchFamily="34" charset="-122"/>
              <a:cs typeface="Times New Roman" panose="02020603050405020304" pitchFamily="18" charset="0"/>
            </a:endParaRPr>
          </a:p>
        </p:txBody>
      </p:sp>
      <p:sp>
        <p:nvSpPr>
          <p:cNvPr id="15" name="文本框 14"/>
          <p:cNvSpPr txBox="1"/>
          <p:nvPr/>
        </p:nvSpPr>
        <p:spPr>
          <a:xfrm>
            <a:off x="4769337" y="3105829"/>
            <a:ext cx="7422663" cy="645160"/>
          </a:xfrm>
          <a:prstGeom prst="rect">
            <a:avLst/>
          </a:prstGeom>
          <a:noFill/>
        </p:spPr>
        <p:txBody>
          <a:bodyPr wrap="square" rtlCol="0">
            <a:spAutoFit/>
          </a:bodyPr>
          <a:lstStyle/>
          <a:p>
            <a:r>
              <a:rPr kumimoji="1" lang="en-US" altLang="zh-CN" sz="3600" dirty="0">
                <a:solidFill>
                  <a:schemeClr val="bg1"/>
                </a:solidFill>
                <a:latin typeface="微软雅黑" panose="020B0503020204020204" charset="-122"/>
                <a:ea typeface="微软雅黑" panose="020B0503020204020204" charset="-122"/>
              </a:rPr>
              <a:t>INTRODUCTION</a:t>
            </a:r>
            <a:endParaRPr kumimoji="1" lang="zh-CN" altLang="en-US" sz="36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梯形 1"/>
          <p:cNvSpPr/>
          <p:nvPr/>
        </p:nvSpPr>
        <p:spPr>
          <a:xfrm rot="5400000">
            <a:off x="872752" y="1192035"/>
            <a:ext cx="2728422" cy="4473929"/>
          </a:xfrm>
          <a:prstGeom prst="trapezoi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p:cNvSpPr/>
          <p:nvPr/>
        </p:nvSpPr>
        <p:spPr>
          <a:xfrm rot="16200000">
            <a:off x="6968754" y="-430038"/>
            <a:ext cx="2728421" cy="7718074"/>
          </a:xfrm>
          <a:prstGeom prst="trapezoid">
            <a:avLst/>
          </a:prstGeom>
          <a:gradFill>
            <a:gsLst>
              <a:gs pos="100000">
                <a:srgbClr val="003A72">
                  <a:lumMod val="93000"/>
                </a:srgbClr>
              </a:gs>
              <a:gs pos="0">
                <a:srgbClr val="004384">
                  <a:alpha val="79000"/>
                </a:srgb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descr="校徽-1"/>
          <p:cNvPicPr>
            <a:picLocks noChangeAspect="1"/>
          </p:cNvPicPr>
          <p:nvPr/>
        </p:nvPicPr>
        <p:blipFill>
          <a:blip r:embed="rId1"/>
          <a:stretch>
            <a:fillRect/>
          </a:stretch>
        </p:blipFill>
        <p:spPr>
          <a:xfrm>
            <a:off x="590818" y="3090829"/>
            <a:ext cx="2034237" cy="676333"/>
          </a:xfrm>
          <a:prstGeom prst="rect">
            <a:avLst/>
          </a:prstGeom>
        </p:spPr>
      </p:pic>
      <p:sp>
        <p:nvSpPr>
          <p:cNvPr id="14" name="TextBox 11"/>
          <p:cNvSpPr txBox="1"/>
          <p:nvPr/>
        </p:nvSpPr>
        <p:spPr>
          <a:xfrm>
            <a:off x="2920464" y="2921166"/>
            <a:ext cx="1258053" cy="1015663"/>
          </a:xfrm>
          <a:prstGeom prst="rect">
            <a:avLst/>
          </a:prstGeom>
          <a:noFill/>
        </p:spPr>
        <p:txBody>
          <a:bodyPr wrap="square" lIns="0" tIns="0" rIns="0" bIns="0" rtlCol="0">
            <a:spAutoFit/>
            <a:scene3d>
              <a:camera prst="orthographicFront"/>
              <a:lightRig rig="threePt" dir="t"/>
            </a:scene3d>
            <a:sp3d contourW="12700"/>
          </a:bodyPr>
          <a:lstStyle/>
          <a:p>
            <a:pPr algn="ctr"/>
            <a:r>
              <a:rPr lang="en-US" altLang="zh-CN" sz="6600" dirty="0">
                <a:solidFill>
                  <a:srgbClr val="004384"/>
                </a:solidFill>
                <a:latin typeface="PingFang SC Medium" panose="020B0400000000000000" pitchFamily="34" charset="-122"/>
                <a:ea typeface="PingFang SC Medium" panose="020B0400000000000000" pitchFamily="34" charset="-122"/>
              </a:rPr>
              <a:t>06</a:t>
            </a:r>
            <a:endParaRPr lang="en-US" sz="6600" dirty="0">
              <a:solidFill>
                <a:srgbClr val="004384"/>
              </a:solidFill>
              <a:latin typeface="PingFang SC Medium" panose="020B0400000000000000" pitchFamily="34" charset="-122"/>
              <a:ea typeface="PingFang SC Medium" panose="020B0400000000000000" pitchFamily="34" charset="-122"/>
            </a:endParaRPr>
          </a:p>
        </p:txBody>
      </p:sp>
      <p:sp>
        <p:nvSpPr>
          <p:cNvPr id="3" name="文本框 2"/>
          <p:cNvSpPr txBox="1"/>
          <p:nvPr/>
        </p:nvSpPr>
        <p:spPr>
          <a:xfrm>
            <a:off x="4621632" y="2921005"/>
            <a:ext cx="7422663" cy="1076325"/>
          </a:xfrm>
          <a:prstGeom prst="rect">
            <a:avLst/>
          </a:prstGeom>
          <a:noFill/>
        </p:spPr>
        <p:txBody>
          <a:bodyPr wrap="square" rtlCol="0">
            <a:spAutoFit/>
          </a:bodyPr>
          <a:lstStyle/>
          <a:p>
            <a:pPr algn="l">
              <a:buClrTx/>
              <a:buSzTx/>
              <a:buFontTx/>
            </a:pPr>
            <a:r>
              <a:rPr kumimoji="1" lang="en-US" altLang="zh-CN" sz="3200" dirty="0">
                <a:solidFill>
                  <a:schemeClr val="bg1"/>
                </a:solidFill>
                <a:latin typeface="微软雅黑" panose="020B0503020204020204" charset="-122"/>
                <a:ea typeface="微软雅黑" panose="020B0503020204020204" charset="-122"/>
                <a:sym typeface="+mn-ea"/>
              </a:rPr>
              <a:t>CHIP IMPLEMENTATION AND INTEGRATION WITH A </a:t>
            </a:r>
            <a:r>
              <a:rPr kumimoji="1" lang="en-US" altLang="zh-CN" sz="3200" dirty="0">
                <a:solidFill>
                  <a:schemeClr val="bg1"/>
                </a:solidFill>
                <a:latin typeface="微软雅黑" panose="020B0503020204020204" charset="-122"/>
                <a:ea typeface="微软雅黑" panose="020B0503020204020204" charset="-122"/>
              </a:rPr>
              <a:t>SYSTEM</a:t>
            </a:r>
            <a:endParaRPr kumimoji="1" lang="en-US" altLang="zh-CN" sz="3200" dirty="0">
              <a:solidFill>
                <a:schemeClr val="bg1"/>
              </a:solidFill>
              <a:latin typeface="微软雅黑" panose="020B0503020204020204" charset="-122"/>
              <a:ea typeface="微软雅黑" panose="020B0503020204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校徽-1"/>
          <p:cNvPicPr>
            <a:picLocks noChangeAspect="1"/>
          </p:cNvPicPr>
          <p:nvPr/>
        </p:nvPicPr>
        <p:blipFill>
          <a:blip r:embed="rId1"/>
          <a:stretch>
            <a:fillRect/>
          </a:stretch>
        </p:blipFill>
        <p:spPr>
          <a:xfrm>
            <a:off x="10248900" y="196850"/>
            <a:ext cx="1701800" cy="565785"/>
          </a:xfrm>
          <a:prstGeom prst="rect">
            <a:avLst/>
          </a:prstGeom>
        </p:spPr>
      </p:pic>
      <p:pic>
        <p:nvPicPr>
          <p:cNvPr id="3" name="图片 2"/>
          <p:cNvPicPr>
            <a:picLocks noChangeAspect="1"/>
          </p:cNvPicPr>
          <p:nvPr/>
        </p:nvPicPr>
        <p:blipFill>
          <a:blip r:embed="rId2"/>
          <a:stretch>
            <a:fillRect/>
          </a:stretch>
        </p:blipFill>
        <p:spPr>
          <a:xfrm>
            <a:off x="6569710" y="860425"/>
            <a:ext cx="5191760" cy="5875655"/>
          </a:xfrm>
          <a:prstGeom prst="rect">
            <a:avLst/>
          </a:prstGeom>
        </p:spPr>
      </p:pic>
      <p:sp>
        <p:nvSpPr>
          <p:cNvPr id="4" name="矩形 3"/>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5" name="矩形 4"/>
          <p:cNvSpPr/>
          <p:nvPr/>
        </p:nvSpPr>
        <p:spPr>
          <a:xfrm>
            <a:off x="7945755" y="430530"/>
            <a:ext cx="2121535" cy="121285"/>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kumimoji="1" lang="zh-CN" altLang="en-US"/>
          </a:p>
        </p:txBody>
      </p:sp>
      <p:sp>
        <p:nvSpPr>
          <p:cNvPr id="6" name="文本框 5"/>
          <p:cNvSpPr txBox="1"/>
          <p:nvPr/>
        </p:nvSpPr>
        <p:spPr>
          <a:xfrm>
            <a:off x="752475" y="306705"/>
            <a:ext cx="7887335" cy="368300"/>
          </a:xfrm>
          <a:prstGeom prst="rect">
            <a:avLst/>
          </a:prstGeom>
          <a:noFill/>
        </p:spPr>
        <p:txBody>
          <a:bodyPr wrap="square" rtlCol="0">
            <a:spAutoFit/>
          </a:bodyPr>
          <a:p>
            <a:pPr algn="l">
              <a:buClrTx/>
              <a:buSzTx/>
              <a:buFontTx/>
            </a:pPr>
            <a:r>
              <a:rPr kumimoji="1" lang="en-US" altLang="zh-CN" dirty="0">
                <a:solidFill>
                  <a:srgbClr val="004384"/>
                </a:solidFill>
                <a:latin typeface="微软雅黑" panose="020B0503020204020204" charset="-122"/>
                <a:ea typeface="微软雅黑" panose="020B0503020204020204" charset="-122"/>
                <a:sym typeface="+mn-ea"/>
              </a:rPr>
              <a:t>06 </a:t>
            </a:r>
            <a:r>
              <a:rPr kumimoji="1" lang="en-US" altLang="zh-CN" dirty="0">
                <a:solidFill>
                  <a:srgbClr val="004384"/>
                </a:solidFill>
                <a:latin typeface="微软雅黑" panose="020B0503020204020204" charset="-122"/>
                <a:ea typeface="微软雅黑" panose="020B0503020204020204" charset="-122"/>
                <a:sym typeface="+mn-ea"/>
              </a:rPr>
              <a:t>CHIP IMPLEMENTATION AND INTEGRATION WITH A </a:t>
            </a:r>
            <a:r>
              <a:rPr kumimoji="1" lang="en-US" altLang="zh-CN" dirty="0">
                <a:solidFill>
                  <a:srgbClr val="004384"/>
                </a:solidFill>
                <a:latin typeface="微软雅黑" panose="020B0503020204020204" charset="-122"/>
                <a:ea typeface="微软雅黑" panose="020B0503020204020204" charset="-122"/>
                <a:sym typeface="+mn-ea"/>
              </a:rPr>
              <a:t>SYSTEM</a:t>
            </a:r>
            <a:endParaRPr kumimoji="1" lang="en-US" altLang="zh-CN" dirty="0">
              <a:solidFill>
                <a:srgbClr val="004384"/>
              </a:solidFill>
              <a:latin typeface="微软雅黑" panose="020B0503020204020204" charset="-122"/>
              <a:ea typeface="微软雅黑" panose="020B0503020204020204" charset="-122"/>
            </a:endParaRPr>
          </a:p>
        </p:txBody>
      </p:sp>
      <p:pic>
        <p:nvPicPr>
          <p:cNvPr id="8" name="图片 7"/>
          <p:cNvPicPr>
            <a:picLocks noChangeAspect="1"/>
          </p:cNvPicPr>
          <p:nvPr/>
        </p:nvPicPr>
        <p:blipFill>
          <a:blip r:embed="rId3"/>
          <a:srcRect l="-10" r="10"/>
          <a:stretch>
            <a:fillRect/>
          </a:stretch>
        </p:blipFill>
        <p:spPr>
          <a:xfrm>
            <a:off x="227330" y="1137285"/>
            <a:ext cx="6061710" cy="532257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 y="1"/>
            <a:ext cx="12192000" cy="3186481"/>
          </a:xfrm>
          <a:prstGeom prst="rect">
            <a:avLst/>
          </a:prstGeom>
          <a:gradFill flip="none" rotWithShape="1">
            <a:gsLst>
              <a:gs pos="100000">
                <a:srgbClr val="004384">
                  <a:lumMod val="86000"/>
                </a:srgbClr>
              </a:gs>
              <a:gs pos="0">
                <a:srgbClr val="004384">
                  <a:alpha val="79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TextBox 21"/>
          <p:cNvSpPr txBox="1"/>
          <p:nvPr/>
        </p:nvSpPr>
        <p:spPr>
          <a:xfrm>
            <a:off x="2611588" y="1949531"/>
            <a:ext cx="7149258" cy="1088390"/>
          </a:xfrm>
          <a:prstGeom prst="rect">
            <a:avLst/>
          </a:prstGeom>
          <a:noFill/>
        </p:spPr>
        <p:txBody>
          <a:bodyPr wrap="square" rtlCol="0">
            <a:spAutoFit/>
          </a:bodyPr>
          <a:lstStyle/>
          <a:p>
            <a:pPr algn="ctr">
              <a:lnSpc>
                <a:spcPct val="120000"/>
              </a:lnSpc>
            </a:pPr>
            <a:r>
              <a:rPr lang="zh-CN" altLang="en-US" sz="5400" dirty="0">
                <a:ln w="6350">
                  <a:noFill/>
                </a:ln>
                <a:solidFill>
                  <a:schemeClr val="bg1"/>
                </a:solidFill>
                <a:latin typeface="方正小标宋简体" panose="03000509000000000000" charset="-122"/>
                <a:ea typeface="方正小标宋简体" panose="03000509000000000000" charset="-122"/>
              </a:rPr>
              <a:t>感谢观赏</a:t>
            </a:r>
            <a:endParaRPr lang="zh-CN" altLang="en-US" sz="5400" dirty="0">
              <a:ln w="6350">
                <a:noFill/>
              </a:ln>
              <a:solidFill>
                <a:schemeClr val="bg1"/>
              </a:solidFill>
              <a:latin typeface="方正小标宋简体" panose="03000509000000000000" charset="-122"/>
              <a:ea typeface="方正小标宋简体" panose="03000509000000000000" charset="-122"/>
            </a:endParaRPr>
          </a:p>
        </p:txBody>
      </p:sp>
      <p:pic>
        <p:nvPicPr>
          <p:cNvPr id="143" name="图片 142" descr="校徽-1"/>
          <p:cNvPicPr>
            <a:picLocks noChangeAspect="1"/>
          </p:cNvPicPr>
          <p:nvPr/>
        </p:nvPicPr>
        <p:blipFill>
          <a:blip r:embed="rId1">
            <a:lum bright="70000" contrast="-70000"/>
            <a:extLst>
              <a:ext uri="{BEBA8EAE-BF5A-486C-A8C5-ECC9F3942E4B}">
                <a14:imgProps xmlns:a14="http://schemas.microsoft.com/office/drawing/2010/main">
                  <a14:imgLayer r:embed="rId2">
                    <a14:imgEffect>
                      <a14:artisticPhotocopy trans="30000" detail="2"/>
                    </a14:imgEffect>
                  </a14:imgLayer>
                </a14:imgProps>
              </a:ext>
            </a:extLst>
          </a:blip>
          <a:stretch>
            <a:fillRect/>
          </a:stretch>
        </p:blipFill>
        <p:spPr>
          <a:xfrm>
            <a:off x="4846218" y="323066"/>
            <a:ext cx="2499564" cy="831043"/>
          </a:xfrm>
          <a:prstGeom prst="rect">
            <a:avLst/>
          </a:prstGeom>
        </p:spPr>
      </p:pic>
      <p:cxnSp>
        <p:nvCxnSpPr>
          <p:cNvPr id="5" name="直线连接符 4"/>
          <p:cNvCxnSpPr/>
          <p:nvPr/>
        </p:nvCxnSpPr>
        <p:spPr>
          <a:xfrm>
            <a:off x="7904001" y="2470539"/>
            <a:ext cx="3533256"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p:nvPr/>
        </p:nvCxnSpPr>
        <p:spPr>
          <a:xfrm>
            <a:off x="844960" y="2470539"/>
            <a:ext cx="3533256" cy="0"/>
          </a:xfrm>
          <a:prstGeom prst="line">
            <a:avLst/>
          </a:prstGeom>
          <a:ln w="254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 name="图片 2" descr="微信图片_20211111153656"/>
          <p:cNvPicPr>
            <a:picLocks noChangeAspect="1"/>
          </p:cNvPicPr>
          <p:nvPr/>
        </p:nvPicPr>
        <p:blipFill>
          <a:blip r:embed="rId3"/>
          <a:stretch>
            <a:fillRect/>
          </a:stretch>
        </p:blipFill>
        <p:spPr>
          <a:xfrm>
            <a:off x="745905" y="3671519"/>
            <a:ext cx="10518140" cy="313372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52475" y="2366010"/>
            <a:ext cx="4759325"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latin typeface="Times New Roman" panose="02020603050405020304" pitchFamily="18" charset="0"/>
                <a:cs typeface="Times New Roman" panose="02020603050405020304" pitchFamily="18" charset="0"/>
              </a:rPr>
              <a:t>Neural Networks, NN</a:t>
            </a:r>
            <a:endParaRPr lang="en-US" altLang="zh-CN" sz="2800" dirty="0">
              <a:solidFill>
                <a:srgbClr val="004384"/>
              </a:solidFill>
              <a:latin typeface="Times New Roman" panose="02020603050405020304" pitchFamily="18" charset="0"/>
              <a:cs typeface="Times New Roman" panose="02020603050405020304" pitchFamily="18" charset="0"/>
            </a:endParaRPr>
          </a:p>
        </p:txBody>
      </p:sp>
      <p:sp>
        <p:nvSpPr>
          <p:cNvPr id="15" name="矩形 14"/>
          <p:cNvSpPr/>
          <p:nvPr/>
        </p:nvSpPr>
        <p:spPr>
          <a:xfrm>
            <a:off x="3219176" y="423943"/>
            <a:ext cx="9998984"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752628" y="306731"/>
            <a:ext cx="2752572"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rPr>
              <a:t>0</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sp>
        <p:nvSpPr>
          <p:cNvPr id="20" name="矩形 19"/>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 name="图片 2" descr="校徽-1"/>
          <p:cNvPicPr>
            <a:picLocks noChangeAspect="1"/>
          </p:cNvPicPr>
          <p:nvPr/>
        </p:nvPicPr>
        <p:blipFill>
          <a:blip r:embed="rId1"/>
          <a:stretch>
            <a:fillRect/>
          </a:stretch>
        </p:blipFill>
        <p:spPr>
          <a:xfrm>
            <a:off x="10248900" y="196850"/>
            <a:ext cx="1701800" cy="565785"/>
          </a:xfrm>
          <a:prstGeom prst="rect">
            <a:avLst/>
          </a:prstGeom>
        </p:spPr>
      </p:pic>
      <p:sp>
        <p:nvSpPr>
          <p:cNvPr id="23" name="文本框 22"/>
          <p:cNvSpPr txBox="1"/>
          <p:nvPr/>
        </p:nvSpPr>
        <p:spPr>
          <a:xfrm>
            <a:off x="554990" y="883285"/>
            <a:ext cx="11008995" cy="922020"/>
          </a:xfrm>
          <a:prstGeom prst="rect">
            <a:avLst/>
          </a:prstGeom>
          <a:noFill/>
        </p:spPr>
        <p:txBody>
          <a:bodyPr wrap="square">
            <a:spAutoFit/>
          </a:bodyPr>
          <a:lstStyle/>
          <a:p>
            <a:pPr>
              <a:lnSpc>
                <a:spcPct val="150000"/>
              </a:lnSpc>
            </a:pP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Deep neural networks (DNNs) are a class of machine</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learning (ML) algorithms, and it has been widely used for</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various disruptive applications with significant economic and</a:t>
            </a:r>
            <a:r>
              <a:rPr lang="en-US" altLang="zh-CN" b="0" i="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rPr>
              <a:t>societal impacts</a:t>
            </a:r>
            <a:endParaRPr lang="zh-CN" altLang="en-US" b="0" i="0" dirty="0">
              <a:effectLst/>
              <a:latin typeface="Times New Roman" panose="02020603050405020304" pitchFamily="18" charset="0"/>
              <a:ea typeface="宋体" panose="02010600030101010101" pitchFamily="2" charset="-122"/>
              <a:cs typeface="Times New Roman" panose="02020603050405020304" pitchFamily="18" charset="0"/>
            </a:endParaRPr>
          </a:p>
        </p:txBody>
      </p:sp>
      <p:sp>
        <p:nvSpPr>
          <p:cNvPr id="2" name="剪去对角的矩形 1"/>
          <p:cNvSpPr/>
          <p:nvPr/>
        </p:nvSpPr>
        <p:spPr>
          <a:xfrm>
            <a:off x="554990" y="2136775"/>
            <a:ext cx="11395710" cy="4318635"/>
          </a:xfrm>
          <a:prstGeom prst="snip2DiagRect">
            <a:avLst/>
          </a:prstGeom>
          <a:no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1080770" y="2673134"/>
            <a:ext cx="10670963" cy="3538220"/>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en-US" sz="2800" b="1" i="0" dirty="0">
                <a:effectLst/>
                <a:latin typeface="Times New Roman" panose="02020603050405020304" pitchFamily="18" charset="0"/>
                <a:ea typeface="宋体" panose="02010600030101010101" pitchFamily="2" charset="-122"/>
                <a:cs typeface="Times New Roman" panose="02020603050405020304" pitchFamily="18" charset="0"/>
              </a:rPr>
              <a:t>Deep neural networks</a:t>
            </a:r>
            <a:r>
              <a:rPr lang="zh-CN" altLang="en-US" sz="2800" b="0" i="0" dirty="0">
                <a:effectLst/>
                <a:latin typeface="Times New Roman" panose="02020603050405020304" pitchFamily="18" charset="0"/>
                <a:ea typeface="宋体" panose="02010600030101010101" pitchFamily="2" charset="-122"/>
                <a:cs typeface="Times New Roman" panose="02020603050405020304" pitchFamily="18" charset="0"/>
              </a:rPr>
              <a:t> (DNNs) </a:t>
            </a:r>
            <a:r>
              <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rPr>
              <a:t>- disruptive applications</a:t>
            </a:r>
            <a:endPar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en-US" altLang="zh-CN" sz="2800" b="1" i="0" dirty="0">
                <a:effectLst/>
                <a:latin typeface="Times New Roman" panose="02020603050405020304" pitchFamily="18" charset="0"/>
                <a:ea typeface="宋体" panose="02010600030101010101" pitchFamily="2" charset="-122"/>
                <a:cs typeface="Times New Roman" panose="02020603050405020304" pitchFamily="18" charset="0"/>
              </a:rPr>
              <a:t>Convolutional neural networks</a:t>
            </a:r>
            <a:r>
              <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rPr>
              <a:t> (CNNs)-computer vision (CV)</a:t>
            </a:r>
            <a:endPar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200000"/>
              </a:lnSpc>
              <a:buFont typeface="Arial" panose="020B0604020202020204" pitchFamily="34" charset="0"/>
              <a:buChar char="•"/>
            </a:pPr>
            <a:r>
              <a:rPr lang="en-US" altLang="zh-CN" sz="2800" b="1" i="0" dirty="0">
                <a:effectLst/>
                <a:latin typeface="Times New Roman" panose="02020603050405020304" pitchFamily="18" charset="0"/>
                <a:ea typeface="宋体" panose="02010600030101010101" pitchFamily="2" charset="-122"/>
                <a:cs typeface="Times New Roman" panose="02020603050405020304" pitchFamily="18" charset="0"/>
              </a:rPr>
              <a:t>recurrent neural networks</a:t>
            </a:r>
            <a:r>
              <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rPr>
              <a:t> (RNNs)-natural language processing (NLP)</a:t>
            </a:r>
            <a:endPar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endParaRPr>
          </a:p>
          <a:p>
            <a:pPr marL="285750" indent="-285750" algn="just">
              <a:lnSpc>
                <a:spcPct val="200000"/>
              </a:lnSpc>
              <a:buFont typeface="Arial" panose="020B0604020202020204" pitchFamily="34" charset="0"/>
              <a:buChar char="•"/>
            </a:pPr>
            <a:r>
              <a:rPr lang="en-US" altLang="zh-CN" sz="2800" b="1" i="0" dirty="0">
                <a:effectLst/>
                <a:latin typeface="Times New Roman" panose="02020603050405020304" pitchFamily="18" charset="0"/>
                <a:ea typeface="宋体" panose="02010600030101010101" pitchFamily="2" charset="-122"/>
                <a:cs typeface="Times New Roman" panose="02020603050405020304" pitchFamily="18" charset="0"/>
              </a:rPr>
              <a:t> recommendation model</a:t>
            </a:r>
            <a:r>
              <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rPr>
              <a:t> (RM)</a:t>
            </a:r>
            <a:endParaRPr lang="en-US" altLang="zh-CN" sz="2800" b="0" i="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框 19"/>
          <p:cNvSpPr txBox="1"/>
          <p:nvPr/>
        </p:nvSpPr>
        <p:spPr>
          <a:xfrm>
            <a:off x="888364" y="828283"/>
            <a:ext cx="10414635" cy="2261235"/>
          </a:xfrm>
          <a:prstGeom prst="rect">
            <a:avLst/>
          </a:prstGeom>
          <a:noFill/>
        </p:spPr>
        <p:txBody>
          <a:bodyPr wrap="square">
            <a:spAutoFit/>
          </a:bodyPr>
          <a:lstStyle/>
          <a:p>
            <a:pPr>
              <a:lnSpc>
                <a:spcPct val="150000"/>
              </a:lnSpc>
            </a:pPr>
            <a:r>
              <a:rPr lang="en-US" altLang="zh-CN" sz="2800" b="1" dirty="0">
                <a:solidFill>
                  <a:srgbClr val="004384"/>
                </a:solidFill>
                <a:latin typeface="Times New Roman" panose="02020603050405020304" pitchFamily="18" charset="0"/>
                <a:cs typeface="Times New Roman" panose="02020603050405020304" pitchFamily="18" charset="0"/>
              </a:rPr>
              <a:t>Von Neumann</a:t>
            </a:r>
            <a:endParaRPr lang="en-US" altLang="zh-CN" sz="2800" b="1" dirty="0">
              <a:solidFill>
                <a:srgbClr val="004384"/>
              </a:solidFill>
              <a:latin typeface="Times New Roman" panose="02020603050405020304" pitchFamily="18" charset="0"/>
              <a:ea typeface="楷体" panose="02010609060101010101" charset="-122"/>
              <a:cs typeface="Times New Roman" panose="02020603050405020304" pitchFamily="18" charset="0"/>
            </a:endParaRPr>
          </a:p>
          <a:p>
            <a:pPr indent="745490" algn="l">
              <a:lnSpc>
                <a:spcPct val="150000"/>
              </a:lnSpc>
              <a:buClrTx/>
              <a:buSzTx/>
              <a:buFontTx/>
            </a:pPr>
            <a:r>
              <a:rPr lang="zh-CN" altLang="en-US" sz="2200" dirty="0">
                <a:latin typeface="Times New Roman" panose="02020603050405020304" pitchFamily="18" charset="0"/>
                <a:ea typeface="楷体" panose="02010609060101010101" charset="-122"/>
                <a:cs typeface="Times New Roman" panose="02020603050405020304" pitchFamily="18" charset="0"/>
              </a:rPr>
              <a:t>The memory channel bandwidth between CPU and main memory becomes a performance bottleneck, and transmitting data between CPU and main memory requires a lot of energy.</a:t>
            </a:r>
            <a:endParaRPr lang="zh-CN" altLang="en-US" sz="2200" dirty="0">
              <a:latin typeface="Times New Roman" panose="02020603050405020304" pitchFamily="18" charset="0"/>
              <a:ea typeface="楷体" panose="02010609060101010101" charset="-122"/>
              <a:cs typeface="Times New Roman" panose="02020603050405020304" pitchFamily="18" charset="0"/>
            </a:endParaRPr>
          </a:p>
        </p:txBody>
      </p:sp>
      <p:pic>
        <p:nvPicPr>
          <p:cNvPr id="100" name="图片 99"/>
          <p:cNvPicPr/>
          <p:nvPr/>
        </p:nvPicPr>
        <p:blipFill>
          <a:blip r:embed="rId2"/>
          <a:srcRect l="5287" t="29010" r="3773" b="9385"/>
          <a:stretch>
            <a:fillRect/>
          </a:stretch>
        </p:blipFill>
        <p:spPr>
          <a:xfrm>
            <a:off x="1304925" y="3185160"/>
            <a:ext cx="9581515" cy="340995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969120" y="2976425"/>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969120" y="1205991"/>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969119" y="2345290"/>
            <a:ext cx="8679484" cy="403957"/>
          </a:xfrm>
          <a:prstGeom prst="rect">
            <a:avLst/>
          </a:prstGeom>
          <a:noFill/>
        </p:spPr>
        <p:txBody>
          <a:bodyPr wrap="square" rtlCol="0">
            <a:spAutoFit/>
          </a:bodyPr>
          <a:lstStyle/>
          <a:p>
            <a:pPr algn="just">
              <a:lnSpc>
                <a:spcPct val="150000"/>
              </a:lnSpc>
            </a:pPr>
            <a:r>
              <a:rPr lang="zh-CN" altLang="en-US" sz="1600" b="0" i="0" dirty="0">
                <a:solidFill>
                  <a:srgbClr val="333333"/>
                </a:solidFill>
                <a:latin typeface="宋体" panose="02010600030101010101" pitchFamily="2" charset="-122"/>
                <a:ea typeface="宋体" panose="02010600030101010101" pitchFamily="2" charset="-122"/>
              </a:rPr>
              <a:t>存储计算一体化，即处理器的内存</a:t>
            </a:r>
            <a:endParaRPr lang="zh-CN" altLang="en-US" sz="1600" b="0" i="0" dirty="0">
              <a:solidFill>
                <a:srgbClr val="333333"/>
              </a:solidFill>
              <a:latin typeface="宋体" panose="02010600030101010101" pitchFamily="2" charset="-122"/>
              <a:ea typeface="宋体" panose="02010600030101010101" pitchFamily="2" charset="-122"/>
            </a:endParaRPr>
          </a:p>
        </p:txBody>
      </p:sp>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969010" y="1391920"/>
            <a:ext cx="4618990" cy="953135"/>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sym typeface="+mn-ea"/>
              </a:rPr>
              <a:t>PIM</a:t>
            </a:r>
            <a:endParaRPr lang="en-US" altLang="zh-CN" sz="2800" dirty="0">
              <a:solidFill>
                <a:srgbClr val="004384"/>
              </a:solidFill>
              <a:sym typeface="+mn-ea"/>
            </a:endParaRPr>
          </a:p>
          <a:p>
            <a:pPr algn="l"/>
            <a:r>
              <a:rPr lang="en-US" altLang="zh-CN" sz="2800" dirty="0">
                <a:solidFill>
                  <a:srgbClr val="004384"/>
                </a:solidFill>
                <a:sym typeface="+mn-ea"/>
              </a:rPr>
              <a:t>Processing-in-Memory</a:t>
            </a:r>
            <a:endParaRPr lang="en-US" altLang="zh-CN" sz="2800" dirty="0">
              <a:solidFill>
                <a:srgbClr val="004384"/>
              </a:solidFill>
              <a:sym typeface="+mn-ea"/>
            </a:endParaRPr>
          </a:p>
        </p:txBody>
      </p:sp>
      <p:pic>
        <p:nvPicPr>
          <p:cNvPr id="11" name="图片 10"/>
          <p:cNvPicPr/>
          <p:nvPr/>
        </p:nvPicPr>
        <p:blipFill>
          <a:blip r:embed="rId2"/>
          <a:srcRect l="5287" t="29010" r="3773" b="9385"/>
          <a:stretch>
            <a:fillRect/>
          </a:stretch>
        </p:blipFill>
        <p:spPr>
          <a:xfrm>
            <a:off x="1304925" y="3185160"/>
            <a:ext cx="9581515" cy="3409950"/>
          </a:xfrm>
          <a:prstGeom prst="rect">
            <a:avLst/>
          </a:prstGeom>
          <a:noFill/>
          <a:ln w="9525">
            <a:noFill/>
          </a:ln>
        </p:spPr>
      </p:pic>
      <p:sp>
        <p:nvSpPr>
          <p:cNvPr id="3" name="矩形 2"/>
          <p:cNvSpPr/>
          <p:nvPr/>
        </p:nvSpPr>
        <p:spPr>
          <a:xfrm>
            <a:off x="5952807" y="855472"/>
            <a:ext cx="6096000" cy="2306955"/>
          </a:xfrm>
          <a:prstGeom prst="rect">
            <a:avLst/>
          </a:prstGeom>
        </p:spPr>
        <p:txBody>
          <a:bodyPr>
            <a:spAutoFit/>
          </a:bodyPr>
          <a:lstStyle/>
          <a:p>
            <a:pPr lvl="0" indent="745490">
              <a:lnSpc>
                <a:spcPct val="150000"/>
              </a:lnSpc>
            </a:pPr>
            <a:r>
              <a:rPr lang="zh-CN" altLang="en-US" sz="2400" dirty="0">
                <a:latin typeface="Times New Roman" panose="02020603050405020304" pitchFamily="18" charset="0"/>
                <a:ea typeface="楷体" panose="02010609060101010101" charset="-122"/>
                <a:cs typeface="Times New Roman" panose="02020603050405020304" pitchFamily="18" charset="0"/>
              </a:rPr>
              <a:t>Directly process data in memory, rather than reading data from memory to CPU for processing. This can minimize the amount of data transmission.</a:t>
            </a:r>
            <a:endParaRPr lang="zh-CN" altLang="en-US" sz="24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2" name="图片 21"/>
          <p:cNvPicPr>
            <a:picLocks noChangeAspect="1"/>
          </p:cNvPicPr>
          <p:nvPr/>
        </p:nvPicPr>
        <p:blipFill rotWithShape="1">
          <a:blip r:embed="rId2">
            <a:alphaModFix amt="70000"/>
          </a:blip>
          <a:srcRect l="16667" r="16667"/>
          <a:stretch>
            <a:fillRect/>
          </a:stretch>
        </p:blipFill>
        <p:spPr>
          <a:xfrm>
            <a:off x="6964680" y="1487170"/>
            <a:ext cx="4956175" cy="4679950"/>
          </a:xfrm>
          <a:prstGeom prst="foldedCorner">
            <a:avLst/>
          </a:prstGeom>
        </p:spPr>
      </p:pic>
      <p:sp>
        <p:nvSpPr>
          <p:cNvPr id="10" name="文本框 9"/>
          <p:cNvSpPr txBox="1"/>
          <p:nvPr/>
        </p:nvSpPr>
        <p:spPr>
          <a:xfrm>
            <a:off x="327025" y="1413510"/>
            <a:ext cx="6396355" cy="4754245"/>
          </a:xfrm>
          <a:prstGeom prst="rect">
            <a:avLst/>
          </a:prstGeom>
          <a:noFill/>
        </p:spPr>
        <p:txBody>
          <a:bodyPr wrap="square" rtlCol="0">
            <a:spAutoFit/>
          </a:bodyPr>
          <a:lstStyle/>
          <a:p>
            <a:pPr marL="457200" indent="-457200">
              <a:lnSpc>
                <a:spcPct val="150000"/>
              </a:lnSpc>
              <a:buFont typeface="+mj-lt"/>
              <a:buAutoNum type="arabicPeriod"/>
            </a:pPr>
            <a:r>
              <a:rPr lang="en-US" altLang="zh-CN" sz="2400" b="1" dirty="0">
                <a:solidFill>
                  <a:srgbClr val="004384"/>
                </a:solidFill>
                <a:latin typeface="Times New Roman" panose="02020603050405020304" pitchFamily="18" charset="0"/>
                <a:ea typeface="仿宋" panose="02010609060101010101" pitchFamily="49" charset="-122"/>
                <a:cs typeface="Times New Roman" panose="02020603050405020304" pitchFamily="18" charset="0"/>
              </a:rPr>
              <a:t>Von</a:t>
            </a:r>
            <a:r>
              <a:rPr lang="en-US" altLang="zh-CN" sz="2400" dirty="0">
                <a:latin typeface="Times New Roman" panose="02020603050405020304" pitchFamily="18" charset="0"/>
                <a:ea typeface="仿宋" panose="02010609060101010101" pitchFamily="49" charset="-122"/>
                <a:cs typeface="Times New Roman" panose="02020603050405020304" pitchFamily="18" charset="0"/>
                <a:sym typeface="+mn-ea"/>
              </a:rPr>
              <a:t>: </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T</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he 3D or</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2.5D integration itself cannot </a:t>
            </a:r>
            <a:r>
              <a:rPr lang="zh-CN" altLang="zh-CN" sz="2200" b="1" dirty="0">
                <a:latin typeface="Times New Roman" panose="02020603050405020304" pitchFamily="18" charset="0"/>
                <a:ea typeface="仿宋" panose="02010609060101010101" pitchFamily="49" charset="-122"/>
                <a:cs typeface="Times New Roman" panose="02020603050405020304" pitchFamily="18" charset="0"/>
              </a:rPr>
              <a:t>automatically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offer significantly</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higher bandwidth for processors than standard DRAM</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a:t>
            </a:r>
            <a:endParaRPr lang="en-US" altLang="zh-CN" sz="220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a:lnSpc>
                <a:spcPct val="150000"/>
              </a:lnSpc>
              <a:buFont typeface="+mj-lt"/>
              <a:buAutoNum type="arabicPeriod"/>
            </a:pPr>
            <a:endParaRPr lang="zh-CN" altLang="zh-CN" sz="2200" dirty="0">
              <a:latin typeface="Times New Roman" panose="02020603050405020304" pitchFamily="18" charset="0"/>
              <a:ea typeface="仿宋" panose="02010609060101010101" pitchFamily="49" charset="-122"/>
              <a:cs typeface="Times New Roman" panose="02020603050405020304" pitchFamily="18" charset="0"/>
            </a:endParaRPr>
          </a:p>
          <a:p>
            <a:pPr marL="457200" indent="-457200">
              <a:lnSpc>
                <a:spcPct val="150000"/>
              </a:lnSpc>
              <a:buFont typeface="+mj-lt"/>
              <a:buAutoNum type="arabicPeriod"/>
            </a:pPr>
            <a:r>
              <a:rPr lang="en-US" altLang="zh-CN" sz="2400" b="1" dirty="0">
                <a:solidFill>
                  <a:srgbClr val="004384"/>
                </a:solidFill>
                <a:latin typeface="Times New Roman" panose="02020603050405020304" pitchFamily="18" charset="0"/>
                <a:ea typeface="仿宋" panose="02010609060101010101" pitchFamily="49" charset="-122"/>
                <a:cs typeface="Times New Roman" panose="02020603050405020304" pitchFamily="18" charset="0"/>
              </a:rPr>
              <a:t>PIM:</a:t>
            </a:r>
            <a:r>
              <a:rPr lang="en-US" altLang="zh-CN" sz="2400" dirty="0">
                <a:latin typeface="Times New Roman" panose="02020603050405020304" pitchFamily="18" charset="0"/>
                <a:ea typeface="仿宋" panose="02010609060101010101" pitchFamily="49" charset="-122"/>
                <a:cs typeface="Times New Roman" panose="02020603050405020304" pitchFamily="18" charset="0"/>
              </a:rPr>
              <a:t> </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T</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o orchestrate the </a:t>
            </a:r>
            <a:r>
              <a:rPr lang="zh-CN" altLang="zh-CN" sz="2200" b="1" dirty="0">
                <a:latin typeface="Times New Roman" panose="02020603050405020304" pitchFamily="18" charset="0"/>
                <a:ea typeface="仿宋" panose="02010609060101010101" pitchFamily="49" charset="-122"/>
                <a:cs typeface="Times New Roman" panose="02020603050405020304" pitchFamily="18" charset="0"/>
              </a:rPr>
              <a:t>communication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between host and</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in-memory processors, the past PIM architectures often demand notable changes in the host processors and/or application</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code which memory</a:t>
            </a:r>
            <a:r>
              <a:rPr lang="en-US" altLang="zh-CN" sz="2200" dirty="0">
                <a:latin typeface="Times New Roman" panose="02020603050405020304" pitchFamily="18" charset="0"/>
                <a:ea typeface="仿宋" panose="02010609060101010101" pitchFamily="49" charset="-122"/>
                <a:cs typeface="Times New Roman" panose="02020603050405020304" pitchFamily="18" charset="0"/>
              </a:rPr>
              <a:t> </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manufacturers </a:t>
            </a:r>
            <a:r>
              <a:rPr lang="zh-CN" altLang="zh-CN" sz="2200" b="1" dirty="0">
                <a:latin typeface="Times New Roman" panose="02020603050405020304" pitchFamily="18" charset="0"/>
                <a:ea typeface="仿宋" panose="02010609060101010101" pitchFamily="49" charset="-122"/>
                <a:cs typeface="Times New Roman" panose="02020603050405020304" pitchFamily="18" charset="0"/>
              </a:rPr>
              <a:t>cannot easily govern</a:t>
            </a:r>
            <a:r>
              <a:rPr lang="zh-CN" altLang="zh-CN" sz="2200" dirty="0">
                <a:latin typeface="Times New Roman" panose="02020603050405020304" pitchFamily="18" charset="0"/>
                <a:ea typeface="仿宋" panose="02010609060101010101" pitchFamily="49" charset="-122"/>
                <a:cs typeface="Times New Roman" panose="02020603050405020304" pitchFamily="18" charset="0"/>
              </a:rPr>
              <a:t>.</a:t>
            </a:r>
            <a:endParaRPr lang="zh-CN" altLang="zh-CN" sz="2200" dirty="0">
              <a:latin typeface="Times New Roman" panose="02020603050405020304" pitchFamily="18" charset="0"/>
              <a:ea typeface="仿宋" panose="02010609060101010101" pitchFamily="49" charset="-122"/>
              <a:cs typeface="Times New Roman" panose="02020603050405020304" pitchFamily="18" charset="0"/>
            </a:endParaRPr>
          </a:p>
        </p:txBody>
      </p:sp>
      <p:sp>
        <p:nvSpPr>
          <p:cNvPr id="11" name="文本框 10"/>
          <p:cNvSpPr txBox="1"/>
          <p:nvPr/>
        </p:nvSpPr>
        <p:spPr>
          <a:xfrm>
            <a:off x="5090739" y="670184"/>
            <a:ext cx="2010410" cy="583565"/>
          </a:xfrm>
          <a:prstGeom prst="rect">
            <a:avLst/>
          </a:prstGeom>
          <a:noFill/>
        </p:spPr>
        <p:txBody>
          <a:bodyPr wrap="none" rtlCol="0">
            <a:spAutoFit/>
          </a:bodyPr>
          <a:lstStyle/>
          <a:p>
            <a:r>
              <a:rPr lang="en-US" altLang="zh-CN" sz="3200" b="1" dirty="0">
                <a:solidFill>
                  <a:schemeClr val="accent1"/>
                </a:solidFill>
              </a:rPr>
              <a:t>Challenge</a:t>
            </a:r>
            <a:endParaRPr lang="en-US" altLang="zh-CN" sz="3200" b="1" dirty="0">
              <a:solidFill>
                <a:schemeClr val="accent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连接符 3"/>
          <p:cNvCxnSpPr/>
          <p:nvPr/>
        </p:nvCxnSpPr>
        <p:spPr>
          <a:xfrm>
            <a:off x="969120" y="2078961"/>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cxnSp>
        <p:nvCxnSpPr>
          <p:cNvPr id="5" name="直线连接符 4"/>
          <p:cNvCxnSpPr/>
          <p:nvPr/>
        </p:nvCxnSpPr>
        <p:spPr>
          <a:xfrm>
            <a:off x="969120" y="1205991"/>
            <a:ext cx="4590837" cy="0"/>
          </a:xfrm>
          <a:prstGeom prst="line">
            <a:avLst/>
          </a:prstGeom>
          <a:ln w="19050">
            <a:solidFill>
              <a:srgbClr val="004384"/>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框 1"/>
          <p:cNvSpPr txBox="1"/>
          <p:nvPr/>
        </p:nvSpPr>
        <p:spPr>
          <a:xfrm>
            <a:off x="969010" y="1391920"/>
            <a:ext cx="4618990" cy="52322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solidFill>
                  <a:srgbClr val="004384"/>
                </a:solidFill>
                <a:sym typeface="+mn-ea"/>
              </a:rPr>
              <a:t>PIM-HBM</a:t>
            </a:r>
            <a:endParaRPr lang="en-US" altLang="zh-CN" sz="2800" dirty="0">
              <a:solidFill>
                <a:srgbClr val="004384"/>
              </a:solidFill>
              <a:sym typeface="+mn-ea"/>
            </a:endParaRPr>
          </a:p>
        </p:txBody>
      </p:sp>
      <p:sp>
        <p:nvSpPr>
          <p:cNvPr id="3" name="矩形 2"/>
          <p:cNvSpPr/>
          <p:nvPr/>
        </p:nvSpPr>
        <p:spPr>
          <a:xfrm>
            <a:off x="1464676" y="2139840"/>
            <a:ext cx="9262851" cy="4523105"/>
          </a:xfrm>
          <a:prstGeom prst="rect">
            <a:avLst/>
          </a:prstGeom>
        </p:spPr>
        <p:txBody>
          <a:bodyPr wrap="square">
            <a:spAutoFit/>
          </a:bodyPr>
          <a:lstStyle/>
          <a:p>
            <a:pPr marL="457200" lvl="0" indent="-457200">
              <a:lnSpc>
                <a:spcPct val="200000"/>
              </a:lnSpc>
              <a:buFont typeface="+mj-lt"/>
              <a:buAutoNum type="arabicPeriod"/>
            </a:pPr>
            <a:r>
              <a:rPr lang="en-US" sz="2400" dirty="0">
                <a:latin typeface="Times New Roman" panose="02020603050405020304" pitchFamily="18" charset="0"/>
                <a:ea typeface="楷体" panose="02010609060101010101" charset="-122"/>
                <a:cs typeface="Times New Roman" panose="02020603050405020304" pitchFamily="18" charset="0"/>
              </a:rPr>
              <a:t>I</a:t>
            </a:r>
            <a:r>
              <a:rPr lang="zh-CN" altLang="zh-CN" sz="2400" dirty="0">
                <a:latin typeface="Times New Roman" panose="02020603050405020304" pitchFamily="18" charset="0"/>
                <a:ea typeface="楷体" panose="02010609060101010101" charset="-122"/>
                <a:cs typeface="Times New Roman" panose="02020603050405020304" pitchFamily="18" charset="0"/>
              </a:rPr>
              <a:t>mplement the proposed</a:t>
            </a:r>
            <a:r>
              <a:rPr lang="en-US" altLang="zh-CN" sz="2400" dirty="0">
                <a:latin typeface="Times New Roman" panose="02020603050405020304" pitchFamily="18" charset="0"/>
                <a:ea typeface="楷体" panose="02010609060101010101" charset="-122"/>
                <a:cs typeface="Times New Roman" panose="02020603050405020304" pitchFamily="18" charset="0"/>
              </a:rPr>
              <a:t> PIM architecture</a:t>
            </a:r>
            <a:r>
              <a:rPr lang="en-US" altLang="zh-CN" sz="2400" b="1" dirty="0">
                <a:latin typeface="Times New Roman" panose="02020603050405020304" pitchFamily="18" charset="0"/>
                <a:ea typeface="楷体" panose="02010609060101010101" charset="-122"/>
                <a:cs typeface="Times New Roman" panose="02020603050405020304" pitchFamily="18" charset="0"/>
              </a:rPr>
              <a:t> based on a HBM2</a:t>
            </a:r>
            <a:r>
              <a:rPr lang="en-US" altLang="zh-CN" sz="2400" dirty="0">
                <a:latin typeface="Times New Roman" panose="02020603050405020304" pitchFamily="18" charset="0"/>
                <a:ea typeface="楷体" panose="02010609060101010101" charset="-122"/>
                <a:cs typeface="Times New Roman" panose="02020603050405020304" pitchFamily="18" charset="0"/>
              </a:rPr>
              <a:t> design, dubbing it </a:t>
            </a:r>
            <a:r>
              <a:rPr lang="en-US" altLang="zh-CN" sz="2400" b="1" dirty="0">
                <a:latin typeface="Times New Roman" panose="02020603050405020304" pitchFamily="18" charset="0"/>
                <a:ea typeface="楷体" panose="02010609060101010101" charset="-122"/>
                <a:cs typeface="Times New Roman" panose="02020603050405020304" pitchFamily="18" charset="0"/>
              </a:rPr>
              <a:t>PIM-HBM</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marL="457200" lvl="0" indent="-457200">
              <a:lnSpc>
                <a:spcPct val="200000"/>
              </a:lnSpc>
              <a:buFont typeface="+mj-lt"/>
              <a:buAutoNum type="arabicPeriod"/>
            </a:pPr>
            <a:r>
              <a:rPr lang="en-US" altLang="zh-CN" sz="2400" dirty="0">
                <a:latin typeface="Times New Roman" panose="02020603050405020304" pitchFamily="18" charset="0"/>
                <a:ea typeface="楷体" panose="02010609060101010101" charset="-122"/>
                <a:cs typeface="Times New Roman" panose="02020603050405020304" pitchFamily="18" charset="0"/>
              </a:rPr>
              <a:t>F</a:t>
            </a:r>
            <a:r>
              <a:rPr lang="zh-CN" altLang="zh-CN" sz="2400" dirty="0">
                <a:latin typeface="Times New Roman" panose="02020603050405020304" pitchFamily="18" charset="0"/>
                <a:ea typeface="楷体" panose="02010609060101010101" charset="-122"/>
                <a:cs typeface="Times New Roman" panose="02020603050405020304" pitchFamily="18" charset="0"/>
              </a:rPr>
              <a:t>abricating the implementation</a:t>
            </a:r>
            <a:r>
              <a:rPr lang="en-US" altLang="zh-CN" sz="2400" dirty="0">
                <a:latin typeface="Times New Roman" panose="02020603050405020304" pitchFamily="18" charset="0"/>
                <a:ea typeface="楷体" panose="02010609060101010101" charset="-122"/>
                <a:cs typeface="Times New Roman" panose="02020603050405020304" pitchFamily="18" charset="0"/>
              </a:rPr>
              <a:t> with a </a:t>
            </a:r>
            <a:r>
              <a:rPr lang="en-US" altLang="zh-CN" sz="2400" b="1" dirty="0">
                <a:latin typeface="Times New Roman" panose="02020603050405020304" pitchFamily="18" charset="0"/>
                <a:ea typeface="楷体" panose="02010609060101010101" charset="-122"/>
                <a:cs typeface="Times New Roman" panose="02020603050405020304" pitchFamily="18" charset="0"/>
              </a:rPr>
              <a:t>20nm DRAM</a:t>
            </a:r>
            <a:r>
              <a:rPr lang="en-US" altLang="zh-CN" sz="2400" dirty="0">
                <a:latin typeface="Times New Roman" panose="02020603050405020304" pitchFamily="18" charset="0"/>
                <a:ea typeface="楷体" panose="02010609060101010101" charset="-122"/>
                <a:cs typeface="Times New Roman" panose="02020603050405020304" pitchFamily="18" charset="0"/>
              </a:rPr>
              <a:t> technology,  and integrate it with an </a:t>
            </a:r>
            <a:r>
              <a:rPr lang="en-US" altLang="zh-CN" sz="2400" b="1" dirty="0">
                <a:latin typeface="Times New Roman" panose="02020603050405020304" pitchFamily="18" charset="0"/>
                <a:ea typeface="楷体" panose="02010609060101010101" charset="-122"/>
                <a:cs typeface="Times New Roman" panose="02020603050405020304" pitchFamily="18" charset="0"/>
              </a:rPr>
              <a:t>unmodified commercial processor.</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a:p>
            <a:pPr marL="457200" lvl="0" indent="-457200">
              <a:lnSpc>
                <a:spcPct val="200000"/>
              </a:lnSpc>
              <a:buFont typeface="+mj-lt"/>
              <a:buAutoNum type="arabicPeriod"/>
            </a:pPr>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Develop a </a:t>
            </a:r>
            <a:r>
              <a:rPr lang="en-US" altLang="zh-CN" sz="2400" b="1" dirty="0">
                <a:latin typeface="Times New Roman" panose="02020603050405020304" pitchFamily="18" charset="0"/>
                <a:ea typeface="楷体" panose="02010609060101010101" charset="-122"/>
                <a:cs typeface="Times New Roman" panose="02020603050405020304" pitchFamily="18" charset="0"/>
                <a:sym typeface="+mn-ea"/>
              </a:rPr>
              <a:t>software stack</a:t>
            </a:r>
            <a:r>
              <a:rPr lang="en-US" altLang="zh-CN" sz="2400" dirty="0">
                <a:latin typeface="Times New Roman" panose="02020603050405020304" pitchFamily="18" charset="0"/>
                <a:ea typeface="楷体" panose="02010609060101010101" charset="-122"/>
                <a:cs typeface="Times New Roman" panose="02020603050405020304" pitchFamily="18" charset="0"/>
                <a:sym typeface="+mn-ea"/>
              </a:rPr>
              <a:t> </a:t>
            </a:r>
            <a:r>
              <a:rPr lang="en-US" altLang="zh-CN" sz="2400" dirty="0">
                <a:latin typeface="Times New Roman" panose="02020603050405020304" pitchFamily="18" charset="0"/>
                <a:ea typeface="楷体" panose="02010609060101010101" charset="-122"/>
                <a:cs typeface="Times New Roman" panose="02020603050405020304" pitchFamily="18" charset="0"/>
              </a:rPr>
              <a:t>to run existing NN application code </a:t>
            </a:r>
            <a:r>
              <a:rPr lang="en-US" altLang="zh-CN" sz="2400" b="1" dirty="0">
                <a:latin typeface="Times New Roman" panose="02020603050405020304" pitchFamily="18" charset="0"/>
                <a:ea typeface="楷体" panose="02010609060101010101" charset="-122"/>
                <a:cs typeface="Times New Roman" panose="02020603050405020304" pitchFamily="18" charset="0"/>
              </a:rPr>
              <a:t>without any change</a:t>
            </a:r>
            <a:r>
              <a:rPr lang="en-US" altLang="zh-CN" sz="2400" dirty="0">
                <a:latin typeface="Times New Roman" panose="02020603050405020304" pitchFamily="18" charset="0"/>
                <a:ea typeface="楷体" panose="02010609060101010101" charset="-122"/>
                <a:cs typeface="Times New Roman" panose="02020603050405020304" pitchFamily="18" charset="0"/>
              </a:rPr>
              <a:t>.</a:t>
            </a:r>
            <a:endParaRPr lang="en-US" altLang="zh-CN" sz="2400" dirty="0">
              <a:latin typeface="Times New Roman" panose="02020603050405020304" pitchFamily="18" charset="0"/>
              <a:ea typeface="楷体" panose="02010609060101010101"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188696" y="423943"/>
            <a:ext cx="6884996" cy="12788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752628" y="306731"/>
            <a:ext cx="2822148" cy="369332"/>
          </a:xfrm>
          <a:prstGeom prst="rect">
            <a:avLst/>
          </a:prstGeom>
          <a:noFill/>
        </p:spPr>
        <p:txBody>
          <a:bodyPr wrap="square" rtlCol="0">
            <a:spAutoFit/>
          </a:bodyPr>
          <a:lstStyle/>
          <a:p>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01</a:t>
            </a:r>
            <a:r>
              <a:rPr kumimoji="1" lang="zh-CN" altLang="en-US" dirty="0">
                <a:solidFill>
                  <a:srgbClr val="004384"/>
                </a:solidFill>
                <a:latin typeface="微软雅黑" panose="020B0503020204020204" charset="-122"/>
                <a:ea typeface="微软雅黑" panose="020B0503020204020204" charset="-122"/>
                <a:cs typeface="微软雅黑" panose="020B0503020204020204" charset="-122"/>
              </a:rPr>
              <a:t> </a:t>
            </a:r>
            <a:r>
              <a:rPr kumimoji="1" lang="en-US" altLang="zh-CN" dirty="0">
                <a:solidFill>
                  <a:srgbClr val="004384"/>
                </a:solidFill>
                <a:latin typeface="微软雅黑" panose="020B0503020204020204" charset="-122"/>
                <a:ea typeface="微软雅黑" panose="020B0503020204020204" charset="-122"/>
                <a:cs typeface="微软雅黑" panose="020B0503020204020204" charset="-122"/>
              </a:rPr>
              <a:t>INTRODUCTION</a:t>
            </a:r>
            <a:endParaRPr kumimoji="1" lang="zh-CN" altLang="en-US" dirty="0">
              <a:solidFill>
                <a:srgbClr val="004384"/>
              </a:solidFill>
              <a:latin typeface="微软雅黑" panose="020B0503020204020204" charset="-122"/>
              <a:ea typeface="微软雅黑" panose="020B0503020204020204" charset="-122"/>
              <a:cs typeface="微软雅黑" panose="020B0503020204020204" charset="-122"/>
            </a:endParaRPr>
          </a:p>
        </p:txBody>
      </p:sp>
      <p:pic>
        <p:nvPicPr>
          <p:cNvPr id="18" name="图片 17" descr="校徽-1"/>
          <p:cNvPicPr>
            <a:picLocks noChangeAspect="1"/>
          </p:cNvPicPr>
          <p:nvPr/>
        </p:nvPicPr>
        <p:blipFill>
          <a:blip r:embed="rId1"/>
          <a:stretch>
            <a:fillRect/>
          </a:stretch>
        </p:blipFill>
        <p:spPr>
          <a:xfrm>
            <a:off x="10324430" y="222549"/>
            <a:ext cx="1596119" cy="530670"/>
          </a:xfrm>
          <a:prstGeom prst="rect">
            <a:avLst/>
          </a:prstGeom>
        </p:spPr>
      </p:pic>
      <p:sp>
        <p:nvSpPr>
          <p:cNvPr id="19" name="矩形 18"/>
          <p:cNvSpPr/>
          <p:nvPr/>
        </p:nvSpPr>
        <p:spPr>
          <a:xfrm rot="10800000">
            <a:off x="-2554" y="430393"/>
            <a:ext cx="755182" cy="121432"/>
          </a:xfrm>
          <a:prstGeom prst="rect">
            <a:avLst/>
          </a:prstGeom>
          <a:gradFill flip="none" rotWithShape="1">
            <a:gsLst>
              <a:gs pos="100000">
                <a:srgbClr val="004384"/>
              </a:gs>
              <a:gs pos="0">
                <a:schemeClr val="bg1"/>
              </a:gs>
              <a:gs pos="50000">
                <a:srgbClr val="E1EEFF"/>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750088" y="5345756"/>
            <a:ext cx="10692024" cy="829945"/>
          </a:xfrm>
          <a:prstGeom prst="rect">
            <a:avLst/>
          </a:prstGeom>
          <a:noFill/>
        </p:spPr>
        <p:txBody>
          <a:bodyPr wrap="square">
            <a:spAutoFit/>
          </a:bodyPr>
          <a:lstStyle/>
          <a:p>
            <a:pPr algn="ctr">
              <a:lnSpc>
                <a:spcPct val="200000"/>
              </a:lnSpc>
            </a:pP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Channel</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DIMM</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chip</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bank</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24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Memory Array</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&gt;</a:t>
            </a:r>
            <a:r>
              <a:rPr lang="zh-CN" altLang="en-US" sz="24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400" dirty="0">
                <a:latin typeface="Times New Roman" panose="02020603050405020304" pitchFamily="18" charset="0"/>
                <a:ea typeface="宋体" panose="02010600030101010101" pitchFamily="2" charset="-122"/>
                <a:cs typeface="Times New Roman" panose="02020603050405020304" pitchFamily="18" charset="0"/>
              </a:rPr>
              <a:t>row/column</a:t>
            </a:r>
            <a:endParaRPr lang="zh-CN" altLang="zh-CN" sz="2400" dirty="0">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10" name="图片 9"/>
          <p:cNvPicPr/>
          <p:nvPr/>
        </p:nvPicPr>
        <p:blipFill>
          <a:blip r:embed="rId2">
            <a:extLst>
              <a:ext uri="{28A0092B-C50C-407E-A947-70E740481C1C}">
                <a14:useLocalDpi xmlns:a14="http://schemas.microsoft.com/office/drawing/2010/main" val="0"/>
              </a:ext>
            </a:extLst>
          </a:blip>
          <a:stretch>
            <a:fillRect/>
          </a:stretch>
        </p:blipFill>
        <p:spPr>
          <a:xfrm>
            <a:off x="1515633" y="1435277"/>
            <a:ext cx="9160933" cy="3527506"/>
          </a:xfrm>
          <a:prstGeom prst="rect">
            <a:avLst/>
          </a:prstGeom>
        </p:spPr>
      </p:pic>
      <p:sp>
        <p:nvSpPr>
          <p:cNvPr id="2" name="文本框 1"/>
          <p:cNvSpPr txBox="1"/>
          <p:nvPr/>
        </p:nvSpPr>
        <p:spPr>
          <a:xfrm>
            <a:off x="752628" y="824981"/>
            <a:ext cx="1704313" cy="461665"/>
          </a:xfrm>
          <a:prstGeom prst="rect">
            <a:avLst/>
          </a:prstGeom>
          <a:noFill/>
        </p:spPr>
        <p:txBody>
          <a:bodyPr wrap="none" rtlCol="0">
            <a:spAutoFit/>
          </a:bodyPr>
          <a:lstStyle/>
          <a:p>
            <a:r>
              <a:rPr lang="en-US" altLang="zh-CN" sz="2400" b="1" dirty="0">
                <a:solidFill>
                  <a:schemeClr val="accent1"/>
                </a:solidFill>
              </a:rPr>
              <a:t>DRAM</a:t>
            </a:r>
            <a:r>
              <a:rPr lang="zh-CN" altLang="en-US" sz="2400" b="1" dirty="0">
                <a:solidFill>
                  <a:schemeClr val="accent1"/>
                </a:solidFill>
              </a:rPr>
              <a:t>结构</a:t>
            </a:r>
            <a:endParaRPr lang="zh-CN" altLang="en-US" sz="2400" b="1" dirty="0">
              <a:solidFill>
                <a:schemeClr val="accent1"/>
              </a:solidFill>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5495</Words>
  <Application>WPS 演示</Application>
  <PresentationFormat>宽屏</PresentationFormat>
  <Paragraphs>239</Paragraphs>
  <Slides>32</Slides>
  <Notes>14</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32</vt:i4>
      </vt:variant>
    </vt:vector>
  </HeadingPairs>
  <TitlesOfParts>
    <vt:vector size="50" baseType="lpstr">
      <vt:lpstr>Arial</vt:lpstr>
      <vt:lpstr>宋体</vt:lpstr>
      <vt:lpstr>Wingdings</vt:lpstr>
      <vt:lpstr>方正小标宋简体</vt:lpstr>
      <vt:lpstr>微软雅黑</vt:lpstr>
      <vt:lpstr>Times New Roman</vt:lpstr>
      <vt:lpstr>PingFang SC Medium</vt:lpstr>
      <vt:lpstr>-apple-system</vt:lpstr>
      <vt:lpstr>Segoe Print</vt:lpstr>
      <vt:lpstr>楷体</vt:lpstr>
      <vt:lpstr>仿宋</vt:lpstr>
      <vt:lpstr>等线</vt:lpstr>
      <vt:lpstr>Arial Unicode MS</vt:lpstr>
      <vt:lpstr>等线 Light</vt:lpstr>
      <vt:lpstr>Cambria Math</vt:lpstr>
      <vt:lpstr>NimbusRomNo9L-Regu</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想不出名字</cp:lastModifiedBy>
  <cp:revision>644</cp:revision>
  <dcterms:created xsi:type="dcterms:W3CDTF">2021-11-09T08:22:00Z</dcterms:created>
  <dcterms:modified xsi:type="dcterms:W3CDTF">2021-12-23T10:41:10Z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FEA02A2128BA40CBB7587082E1035829</vt:lpwstr>
  </property>
</Properties>
</file>